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9" r:id="rId4"/>
    <p:sldId id="260" r:id="rId5"/>
    <p:sldId id="261" r:id="rId6"/>
    <p:sldId id="308" r:id="rId7"/>
    <p:sldId id="262" r:id="rId8"/>
    <p:sldId id="359" r:id="rId9"/>
    <p:sldId id="263" r:id="rId10"/>
    <p:sldId id="267" r:id="rId11"/>
    <p:sldId id="268" r:id="rId12"/>
    <p:sldId id="306" r:id="rId13"/>
    <p:sldId id="307" r:id="rId14"/>
    <p:sldId id="498" r:id="rId15"/>
    <p:sldId id="505" r:id="rId16"/>
    <p:sldId id="276" r:id="rId17"/>
    <p:sldId id="275" r:id="rId18"/>
    <p:sldId id="508" r:id="rId19"/>
    <p:sldId id="509" r:id="rId20"/>
    <p:sldId id="510" r:id="rId21"/>
    <p:sldId id="511" r:id="rId22"/>
    <p:sldId id="512" r:id="rId23"/>
    <p:sldId id="1619" r:id="rId24"/>
    <p:sldId id="1620" r:id="rId25"/>
    <p:sldId id="1621" r:id="rId26"/>
    <p:sldId id="1622" r:id="rId27"/>
    <p:sldId id="517" r:id="rId28"/>
    <p:sldId id="310" r:id="rId29"/>
    <p:sldId id="519" r:id="rId30"/>
    <p:sldId id="520" r:id="rId31"/>
    <p:sldId id="521" r:id="rId32"/>
    <p:sldId id="1201" r:id="rId33"/>
    <p:sldId id="1202" r:id="rId34"/>
    <p:sldId id="1137" r:id="rId35"/>
    <p:sldId id="522" r:id="rId36"/>
    <p:sldId id="387" r:id="rId37"/>
    <p:sldId id="39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2648F4F2-0253-4FB7-9B3A-5EA8B156C190}">
          <p14:sldIdLst>
            <p14:sldId id="256"/>
            <p14:sldId id="259"/>
            <p14:sldId id="260"/>
            <p14:sldId id="261"/>
            <p14:sldId id="308"/>
            <p14:sldId id="262"/>
            <p14:sldId id="359"/>
            <p14:sldId id="263"/>
            <p14:sldId id="267"/>
            <p14:sldId id="268"/>
            <p14:sldId id="306"/>
            <p14:sldId id="307"/>
          </p14:sldIdLst>
        </p14:section>
        <p14:section name="Untitled Section" id="{D87E0A6B-8BC5-48CF-B06F-4BB48049A208}">
          <p14:sldIdLst/>
        </p14:section>
        <p14:section name="Untitled Section" id="{51BD2089-3532-4FA6-82D6-87F4164B27C7}">
          <p14:sldIdLst>
            <p14:sldId id="498"/>
            <p14:sldId id="505"/>
            <p14:sldId id="276"/>
            <p14:sldId id="275"/>
            <p14:sldId id="508"/>
            <p14:sldId id="509"/>
            <p14:sldId id="510"/>
            <p14:sldId id="511"/>
            <p14:sldId id="512"/>
            <p14:sldId id="1619"/>
            <p14:sldId id="1620"/>
            <p14:sldId id="1621"/>
            <p14:sldId id="1622"/>
            <p14:sldId id="517"/>
            <p14:sldId id="310"/>
            <p14:sldId id="519"/>
            <p14:sldId id="520"/>
            <p14:sldId id="521"/>
            <p14:sldId id="1201"/>
            <p14:sldId id="1202"/>
            <p14:sldId id="1137"/>
            <p14:sldId id="522"/>
            <p14:sldId id="387"/>
            <p14:sldId id="39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E3425"/>
    <a:srgbClr val="163E6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1"/>
    <p:restoredTop sz="94474" autoAdjust="0"/>
  </p:normalViewPr>
  <p:slideViewPr>
    <p:cSldViewPr>
      <p:cViewPr varScale="1">
        <p:scale>
          <a:sx n="73" d="100"/>
          <a:sy n="73" d="100"/>
        </p:scale>
        <p:origin x="-129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C6B42-EC9E-44D3-95EA-AEC8C1D55487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3B01D-3F6C-4E69-B842-F4570EE5DF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517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3B01D-3F6C-4E69-B842-F4570EE5DFC1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1774D-A60B-EE44-BFEC-98C0C68189C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7435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3B01D-3F6C-4E69-B842-F4570EE5DFC1}" type="slidenum">
              <a:rPr lang="en-IN" smtClean="0">
                <a:solidFill>
                  <a:prstClr val="black"/>
                </a:solidFill>
              </a:rPr>
              <a:pPr/>
              <a:t>29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488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17-12-2021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g.jpg"/>
          <p:cNvPicPr>
            <a:picLocks noChangeAspect="1"/>
          </p:cNvPicPr>
          <p:nvPr userDrawn="1"/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  <a:effectLst/>
        </p:spPr>
      </p:pic>
      <p:sp>
        <p:nvSpPr>
          <p:cNvPr id="7" name="Oval 6"/>
          <p:cNvSpPr/>
          <p:nvPr userDrawn="1"/>
        </p:nvSpPr>
        <p:spPr>
          <a:xfrm>
            <a:off x="7483114" y="6459687"/>
            <a:ext cx="221799" cy="221799"/>
          </a:xfrm>
          <a:prstGeom prst="ellipse">
            <a:avLst/>
          </a:prstGeom>
          <a:solidFill>
            <a:srgbClr val="163E6F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7440273" y="6497339"/>
            <a:ext cx="308508" cy="22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fld id="{945B5D6D-F138-41BF-890C-A4C97DCE1142}" type="slidenum">
              <a:rPr lang="en-US" sz="800" smtClean="0">
                <a:solidFill>
                  <a:schemeClr val="bg1"/>
                </a:solidFill>
                <a:latin typeface="Oswald Light"/>
                <a:cs typeface="Oswald Light"/>
              </a:rPr>
              <a:pPr>
                <a:lnSpc>
                  <a:spcPct val="70000"/>
                </a:lnSpc>
              </a:pPr>
              <a:t>‹#›</a:t>
            </a:fld>
            <a:endParaRPr lang="en-US" sz="800" dirty="0">
              <a:solidFill>
                <a:schemeClr val="bg1"/>
              </a:solidFill>
              <a:latin typeface="Oswald Light"/>
              <a:cs typeface="Oswald Ligh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799581" y="6462861"/>
            <a:ext cx="0" cy="21600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Untitled-1.wmf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884368" y="6381328"/>
            <a:ext cx="864096" cy="2955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.jpg"/>
          <p:cNvPicPr>
            <a:picLocks noChangeAspect="1"/>
          </p:cNvPicPr>
          <p:nvPr userDrawn="1"/>
        </p:nvPicPr>
        <p:blipFill>
          <a:blip r:embed="rId13" cstate="print">
            <a:lum/>
          </a:blip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4071942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03548" y="1297307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500" b="1" dirty="0">
                <a:solidFill>
                  <a:schemeClr val="bg1"/>
                </a:solidFill>
                <a:latin typeface="Helvetica 55 Roman" pitchFamily="34" charset="0"/>
              </a:rPr>
              <a:t>طريقة سريعة لتحديد </a:t>
            </a:r>
            <a:r>
              <a:rPr lang="ar-EG" sz="4500" b="1" dirty="0" smtClean="0">
                <a:solidFill>
                  <a:schemeClr val="bg1"/>
                </a:solidFill>
                <a:latin typeface="Helvetica 55 Roman" pitchFamily="34" charset="0"/>
              </a:rPr>
              <a:t>وإصلاح</a:t>
            </a:r>
          </a:p>
          <a:p>
            <a:pPr algn="ctr"/>
            <a:r>
              <a:rPr lang="ar-EG" sz="4500" b="1" dirty="0" smtClean="0">
                <a:solidFill>
                  <a:schemeClr val="bg1"/>
                </a:solidFill>
                <a:latin typeface="Helvetica 55 Roman" pitchFamily="34" charset="0"/>
              </a:rPr>
              <a:t>الكفاءة </a:t>
            </a:r>
            <a:r>
              <a:rPr lang="ar-EG" sz="4500" b="1" dirty="0">
                <a:solidFill>
                  <a:schemeClr val="bg1"/>
                </a:solidFill>
                <a:latin typeface="Helvetica 55 Roman" pitchFamily="34" charset="0"/>
              </a:rPr>
              <a:t>التشغيلية</a:t>
            </a:r>
            <a:endParaRPr lang="en-US" sz="45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pic>
        <p:nvPicPr>
          <p:cNvPr id="9" name="Picture 8" descr="Untitled-1.w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6582" y="5373216"/>
            <a:ext cx="3390836" cy="115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41889" y="4941168"/>
            <a:ext cx="8098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ar-EG" sz="3000" b="1" dirty="0">
                <a:solidFill>
                  <a:srgbClr val="163E6F"/>
                </a:solidFill>
                <a:latin typeface="Helvetica 55 Roman" pitchFamily="34" charset="0"/>
              </a:rPr>
              <a:t>فعال </a:t>
            </a:r>
            <a:endParaRPr lang="en-IN" sz="3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52121" y="4941168"/>
            <a:ext cx="8354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ar-EG" sz="3000" b="1" dirty="0">
                <a:solidFill>
                  <a:srgbClr val="EE3425"/>
                </a:solidFill>
                <a:latin typeface="Helvetica 55 Roman" pitchFamily="34" charset="0"/>
              </a:rPr>
              <a:t>كفؤ </a:t>
            </a:r>
            <a:r>
              <a:rPr lang="en-IN" sz="3000" b="1" dirty="0" smtClean="0">
                <a:solidFill>
                  <a:srgbClr val="EE3425"/>
                </a:solidFill>
                <a:latin typeface="Helvetica 55 Roman" pitchFamily="34" charset="0"/>
              </a:rPr>
              <a:t> </a:t>
            </a:r>
            <a:endParaRPr lang="en-IN" sz="3000" b="1" dirty="0">
              <a:solidFill>
                <a:srgbClr val="EE3425"/>
              </a:solidFill>
              <a:latin typeface="Helvetica 55 Roman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7109" y="2924944"/>
            <a:ext cx="6399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ar-EG" sz="3000" i="1" dirty="0">
                <a:solidFill>
                  <a:schemeClr val="bg1">
                    <a:lumMod val="50000"/>
                  </a:schemeClr>
                </a:solidFill>
                <a:latin typeface="Helvetica 55 Roman" pitchFamily="34" charset="0"/>
              </a:rPr>
              <a:t>ضد</a:t>
            </a:r>
            <a:endParaRPr lang="en-IN" sz="3000" i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29730" y="1844824"/>
            <a:ext cx="2834158" cy="2834158"/>
            <a:chOff x="729730" y="1844824"/>
            <a:chExt cx="2834158" cy="2834158"/>
          </a:xfrm>
        </p:grpSpPr>
        <p:sp>
          <p:nvSpPr>
            <p:cNvPr id="7" name="Oval 6"/>
            <p:cNvSpPr/>
            <p:nvPr/>
          </p:nvSpPr>
          <p:spPr>
            <a:xfrm>
              <a:off x="729730" y="1844824"/>
              <a:ext cx="2834158" cy="2834158"/>
            </a:xfrm>
            <a:prstGeom prst="ellips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lide 13.wmf"/>
            <p:cNvPicPr>
              <a:picLocks noChangeAspect="1"/>
            </p:cNvPicPr>
            <p:nvPr/>
          </p:nvPicPr>
          <p:blipFill>
            <a:blip r:embed="rId2" cstate="print"/>
            <a:srcRect r="59553"/>
            <a:stretch>
              <a:fillRect/>
            </a:stretch>
          </p:blipFill>
          <p:spPr>
            <a:xfrm>
              <a:off x="1331640" y="2708920"/>
              <a:ext cx="1872208" cy="1237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الإدارة التشغيلية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410250" y="1844824"/>
            <a:ext cx="2834158" cy="2834158"/>
            <a:chOff x="5410250" y="1844824"/>
            <a:chExt cx="2834158" cy="2834158"/>
          </a:xfrm>
        </p:grpSpPr>
        <p:sp>
          <p:nvSpPr>
            <p:cNvPr id="25" name="Oval 24"/>
            <p:cNvSpPr/>
            <p:nvPr/>
          </p:nvSpPr>
          <p:spPr>
            <a:xfrm>
              <a:off x="5410250" y="1844824"/>
              <a:ext cx="2834158" cy="2834158"/>
            </a:xfrm>
            <a:prstGeom prst="ellips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Slide 13.wmf"/>
            <p:cNvPicPr>
              <a:picLocks noChangeAspect="1"/>
            </p:cNvPicPr>
            <p:nvPr/>
          </p:nvPicPr>
          <p:blipFill>
            <a:blip r:embed="rId2" cstate="print"/>
            <a:srcRect l="50725"/>
            <a:stretch>
              <a:fillRect/>
            </a:stretch>
          </p:blipFill>
          <p:spPr>
            <a:xfrm>
              <a:off x="5652120" y="2708920"/>
              <a:ext cx="2304256" cy="1328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729730" y="1844824"/>
            <a:ext cx="2834158" cy="2834158"/>
            <a:chOff x="729730" y="1844824"/>
            <a:chExt cx="2834158" cy="2834158"/>
          </a:xfrm>
        </p:grpSpPr>
        <p:sp>
          <p:nvSpPr>
            <p:cNvPr id="7" name="Oval 6"/>
            <p:cNvSpPr/>
            <p:nvPr/>
          </p:nvSpPr>
          <p:spPr>
            <a:xfrm>
              <a:off x="729730" y="1844824"/>
              <a:ext cx="2834158" cy="2834158"/>
            </a:xfrm>
            <a:prstGeom prst="ellips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Slide 13.wmf"/>
            <p:cNvPicPr>
              <a:picLocks noChangeAspect="1"/>
            </p:cNvPicPr>
            <p:nvPr/>
          </p:nvPicPr>
          <p:blipFill>
            <a:blip r:embed="rId2" cstate="print"/>
            <a:srcRect r="59553"/>
            <a:stretch>
              <a:fillRect/>
            </a:stretch>
          </p:blipFill>
          <p:spPr>
            <a:xfrm>
              <a:off x="1331640" y="2708920"/>
              <a:ext cx="1872208" cy="1237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Subtitle 2"/>
          <p:cNvSpPr txBox="1">
            <a:spLocks/>
          </p:cNvSpPr>
          <p:nvPr/>
        </p:nvSpPr>
        <p:spPr>
          <a:xfrm>
            <a:off x="3851920" y="1628800"/>
            <a:ext cx="4392488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عملية كافية لتحقيق الغرض أو الهدف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المقصود .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انتاج نتيجة متوقعة .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نتم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أنجاز العمل .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عملية </a:t>
            </a:r>
            <a:r>
              <a:rPr lang="ar-EG" sz="3500" b="1" dirty="0">
                <a:solidFill>
                  <a:srgbClr val="163E6F"/>
                </a:solidFill>
                <a:latin typeface="Helvetica 55 Roman" pitchFamily="34" charset="0"/>
              </a:rPr>
              <a:t>فعالة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Connector 3"/>
          <p:cNvSpPr/>
          <p:nvPr/>
        </p:nvSpPr>
        <p:spPr>
          <a:xfrm>
            <a:off x="8382372" y="2764781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Connector 5"/>
          <p:cNvSpPr/>
          <p:nvPr/>
        </p:nvSpPr>
        <p:spPr>
          <a:xfrm>
            <a:off x="8388424" y="1808820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Flowchart: Connector 9"/>
          <p:cNvSpPr/>
          <p:nvPr/>
        </p:nvSpPr>
        <p:spPr>
          <a:xfrm>
            <a:off x="8382372" y="338350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6"/>
          <p:cNvGrpSpPr/>
          <p:nvPr/>
        </p:nvGrpSpPr>
        <p:grpSpPr>
          <a:xfrm>
            <a:off x="323528" y="2060849"/>
            <a:ext cx="2834158" cy="2834158"/>
            <a:chOff x="5410250" y="1844824"/>
            <a:chExt cx="2834158" cy="2834158"/>
          </a:xfrm>
        </p:grpSpPr>
        <p:sp>
          <p:nvSpPr>
            <p:cNvPr id="25" name="Oval 24"/>
            <p:cNvSpPr/>
            <p:nvPr/>
          </p:nvSpPr>
          <p:spPr>
            <a:xfrm>
              <a:off x="5410250" y="1844824"/>
              <a:ext cx="2834158" cy="2834158"/>
            </a:xfrm>
            <a:prstGeom prst="ellipse">
              <a:avLst/>
            </a:prstGeom>
            <a:noFill/>
            <a:ln w="635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Slide 13.wmf"/>
            <p:cNvPicPr>
              <a:picLocks noChangeAspect="1"/>
            </p:cNvPicPr>
            <p:nvPr/>
          </p:nvPicPr>
          <p:blipFill>
            <a:blip r:embed="rId2" cstate="print"/>
            <a:srcRect l="50725"/>
            <a:stretch>
              <a:fillRect/>
            </a:stretch>
          </p:blipFill>
          <p:spPr>
            <a:xfrm>
              <a:off x="5652120" y="2708920"/>
              <a:ext cx="2304256" cy="1328750"/>
            </a:xfrm>
            <a:prstGeom prst="rect">
              <a:avLst/>
            </a:prstGeom>
          </p:spPr>
        </p:pic>
      </p:grpSp>
      <p:sp>
        <p:nvSpPr>
          <p:cNvPr id="15" name="Subtitle 2"/>
          <p:cNvSpPr txBox="1">
            <a:spLocks/>
          </p:cNvSpPr>
          <p:nvPr/>
        </p:nvSpPr>
        <p:spPr>
          <a:xfrm>
            <a:off x="2555776" y="1772816"/>
            <a:ext cx="5904656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القيام بنفس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العمل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أو ما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يشبهه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بأفضل طريقة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ممكنة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chemeClr val="tx1"/>
                </a:solidFill>
                <a:latin typeface="Helvetica 55 Roman" pitchFamily="34" charset="0"/>
              </a:rPr>
              <a:t>.</a:t>
            </a:r>
            <a:endParaRPr lang="ar-EG" sz="2400" b="1" dirty="0">
              <a:solidFill>
                <a:schemeClr val="tx1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مما يقلل من الوقت والجهد الضائع = زيادة في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صافي الربح .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التركيز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على مقدار الجهد المطلوب لتحقيق النتيجة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المرغوب بها .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بدلا من التركيز على النتائج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وحدها .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عملية </a:t>
            </a:r>
            <a:r>
              <a:rPr lang="ar-EG" sz="3500" b="1" dirty="0">
                <a:solidFill>
                  <a:srgbClr val="163E6F"/>
                </a:solidFill>
                <a:latin typeface="Helvetica 55 Roman" pitchFamily="34" charset="0"/>
              </a:rPr>
              <a:t>كفوءة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584976" y="1988841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579048" y="250461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Connector 5"/>
          <p:cNvSpPr/>
          <p:nvPr/>
        </p:nvSpPr>
        <p:spPr>
          <a:xfrm>
            <a:off x="8590048" y="348844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Flowchart: Connector 6"/>
          <p:cNvSpPr/>
          <p:nvPr/>
        </p:nvSpPr>
        <p:spPr>
          <a:xfrm>
            <a:off x="8579048" y="443627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349235"/>
            <a:ext cx="8280920" cy="4729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شركات </a:t>
            </a: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مماثلة تبيع نفس المنتجات بشكل أساسي أو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تقدم</a:t>
            </a:r>
          </a:p>
          <a:p>
            <a:pPr algn="r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نفس </a:t>
            </a: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الخدمات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.</a:t>
            </a:r>
          </a:p>
          <a:p>
            <a:pPr algn="r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قوة </a:t>
            </a: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عاملة بنفس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الحجم .</a:t>
            </a:r>
            <a:endParaRPr lang="ar-EG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lvl="1" algn="r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r>
              <a:rPr lang="ar-EG" b="1" dirty="0" smtClean="0">
                <a:solidFill>
                  <a:schemeClr val="tx1"/>
                </a:solidFill>
                <a:latin typeface="Helvetica 55 Roman" pitchFamily="34" charset="0"/>
              </a:rPr>
              <a:t> تقع </a:t>
            </a:r>
            <a:r>
              <a:rPr lang="ar-EG" b="1" dirty="0">
                <a:solidFill>
                  <a:schemeClr val="tx1"/>
                </a:solidFill>
                <a:latin typeface="Helvetica 55 Roman" pitchFamily="34" charset="0"/>
              </a:rPr>
              <a:t>في منشآت من النوع </a:t>
            </a:r>
            <a:r>
              <a:rPr lang="ar-EG" b="1" dirty="0" smtClean="0">
                <a:solidFill>
                  <a:schemeClr val="tx1"/>
                </a:solidFill>
                <a:latin typeface="Helvetica 55 Roman" pitchFamily="34" charset="0"/>
              </a:rPr>
              <a:t>المكافئ</a:t>
            </a:r>
            <a:endParaRPr lang="ar-EG" b="1" dirty="0">
              <a:solidFill>
                <a:schemeClr val="tx1"/>
              </a:solidFill>
              <a:latin typeface="Helvetica 55 Roman" pitchFamily="34" charset="0"/>
            </a:endParaRPr>
          </a:p>
          <a:p>
            <a:pPr lvl="1" algn="r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r>
              <a:rPr lang="ar-EG" b="1" dirty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 </a:t>
            </a:r>
            <a:r>
              <a:rPr lang="ar-EG" b="1" dirty="0" smtClean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 </a:t>
            </a:r>
            <a:r>
              <a:rPr lang="ar-EG" b="1" dirty="0" smtClean="0">
                <a:solidFill>
                  <a:srgbClr val="FF0000"/>
                </a:solidFill>
                <a:latin typeface="Helvetica 55 Roman" pitchFamily="34" charset="0"/>
                <a:cs typeface="Helvetica 55 Roman"/>
              </a:rPr>
              <a:t>&lt;</a:t>
            </a:r>
            <a:r>
              <a:rPr lang="ar-EG" b="1" dirty="0" smtClean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  منشأ تقني ممتليء بأحدث </a:t>
            </a:r>
            <a:r>
              <a:rPr lang="ar-EG" b="1" dirty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المعدات </a:t>
            </a:r>
            <a:r>
              <a:rPr lang="ar-EG" b="1" dirty="0" smtClean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وأجهزة الكمبيوتر</a:t>
            </a:r>
          </a:p>
          <a:p>
            <a:pPr lvl="1" algn="r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r>
              <a:rPr lang="ar-EG" b="1" dirty="0" smtClean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      والبرامج .</a:t>
            </a:r>
          </a:p>
          <a:p>
            <a:pPr lvl="1" algn="r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r>
              <a:rPr lang="ar-EG" b="1" dirty="0" smtClean="0">
                <a:solidFill>
                  <a:srgbClr val="FF0000"/>
                </a:solidFill>
                <a:latin typeface="Helvetica 55 Roman" pitchFamily="34" charset="0"/>
                <a:cs typeface="Helvetica 55 Roman"/>
              </a:rPr>
              <a:t>  &lt;</a:t>
            </a:r>
            <a:r>
              <a:rPr lang="ar-EG" b="1" dirty="0" smtClean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  المنشآت الآخرى </a:t>
            </a:r>
            <a:r>
              <a:rPr lang="ar-EG" b="1" dirty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لا </a:t>
            </a:r>
            <a:r>
              <a:rPr lang="ar-EG" b="1" dirty="0" smtClean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تزال تعمل </a:t>
            </a:r>
            <a:r>
              <a:rPr lang="ar-EG" b="1" dirty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مع المعدات القديمة </a:t>
            </a:r>
            <a:r>
              <a:rPr lang="ar-EG" b="1" dirty="0" smtClean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والتشغيلات</a:t>
            </a:r>
          </a:p>
          <a:p>
            <a:pPr lvl="1" algn="r"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r>
              <a:rPr lang="ar-EG" b="1" dirty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    </a:t>
            </a:r>
            <a:r>
              <a:rPr lang="ar-EG" b="1" dirty="0" smtClean="0">
                <a:solidFill>
                  <a:schemeClr val="tx1"/>
                </a:solidFill>
                <a:latin typeface="Helvetica 55 Roman" pitchFamily="34" charset="0"/>
                <a:cs typeface="Helvetica 55 Roman"/>
              </a:rPr>
              <a:t>  اليدوية .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92411"/>
          </a:xfrm>
          <a:prstGeom prst="rect">
            <a:avLst/>
          </a:prstGeom>
          <a:solidFill>
            <a:srgbClr val="163E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87624" y="404664"/>
            <a:ext cx="705678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b="1" dirty="0">
              <a:solidFill>
                <a:prstClr val="white"/>
              </a:solidFill>
              <a:latin typeface="Helvetica 65 Medium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9512" y="332656"/>
            <a:ext cx="871296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48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  <a:t>مثال</a:t>
            </a:r>
            <a:endParaRPr lang="en-IN" sz="4800" b="1" dirty="0">
              <a:solidFill>
                <a:prstClr val="white"/>
              </a:solidFill>
              <a:latin typeface="Helvetica 55 Roman"/>
              <a:cs typeface="Helvetica 55 Roman"/>
            </a:endParaRPr>
          </a:p>
        </p:txBody>
      </p:sp>
      <p:sp>
        <p:nvSpPr>
          <p:cNvPr id="2" name="Flowchart: Connector 1"/>
          <p:cNvSpPr/>
          <p:nvPr/>
        </p:nvSpPr>
        <p:spPr>
          <a:xfrm>
            <a:off x="8893248" y="314096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H="1">
            <a:off x="8892480" y="265234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893248" y="1625067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196170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340767"/>
            <a:ext cx="8280920" cy="4301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  </a:t>
            </a:r>
            <a:r>
              <a:rPr lang="ar-EG" b="1" dirty="0">
                <a:solidFill>
                  <a:srgbClr val="FF0000"/>
                </a:solidFill>
                <a:latin typeface="Helvetica 55 Roman"/>
                <a:cs typeface="Helvetica 55 Roman"/>
              </a:rPr>
              <a:t>&lt;</a:t>
            </a: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 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تحسين الإنتاجية .</a:t>
            </a:r>
            <a:endParaRPr lang="ar-EG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  </a:t>
            </a:r>
            <a:r>
              <a:rPr lang="ar-EG" b="1" dirty="0" smtClean="0">
                <a:solidFill>
                  <a:srgbClr val="FF0000"/>
                </a:solidFill>
                <a:latin typeface="Helvetica 55 Roman"/>
                <a:cs typeface="Helvetica 55 Roman"/>
              </a:rPr>
              <a:t>&lt;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أرباح أعلى .</a:t>
            </a:r>
            <a:endParaRPr lang="ar-EG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  </a:t>
            </a:r>
            <a:r>
              <a:rPr lang="ar-EG" b="1" dirty="0" smtClean="0">
                <a:solidFill>
                  <a:srgbClr val="FF0000"/>
                </a:solidFill>
                <a:latin typeface="Helvetica 55 Roman"/>
                <a:cs typeface="Helvetica 55 Roman"/>
              </a:rPr>
              <a:t>&lt;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تقليل </a:t>
            </a: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أخطاء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الفواتير .</a:t>
            </a:r>
          </a:p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  </a:t>
            </a:r>
            <a:r>
              <a:rPr lang="ar-EG" b="1" dirty="0" smtClean="0">
                <a:solidFill>
                  <a:srgbClr val="FF0000"/>
                </a:solidFill>
                <a:latin typeface="Helvetica 55 Roman"/>
                <a:cs typeface="Helvetica 55 Roman"/>
              </a:rPr>
              <a:t>&lt;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حوادث </a:t>
            </a: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أقل في مكان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العمل .</a:t>
            </a:r>
            <a:endParaRPr lang="en-IN" b="1" dirty="0" smtClean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  </a:t>
            </a:r>
            <a:r>
              <a:rPr lang="ar-EG" b="1" dirty="0" smtClean="0">
                <a:solidFill>
                  <a:srgbClr val="FF0000"/>
                </a:solidFill>
                <a:latin typeface="Helvetica 55 Roman"/>
                <a:cs typeface="Helvetica 55 Roman"/>
              </a:rPr>
              <a:t>&lt;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زيادة </a:t>
            </a: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العملاء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الجدد .</a:t>
            </a:r>
            <a:endParaRPr lang="ar-EG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</a:t>
            </a:r>
            <a:r>
              <a:rPr lang="ar-EG" sz="2800" b="1" dirty="0" smtClean="0">
                <a:solidFill>
                  <a:srgbClr val="FF0000"/>
                </a:solidFill>
                <a:latin typeface="Helvetica 55 Roman"/>
                <a:cs typeface="Helvetica 55 Roman"/>
              </a:rPr>
              <a:t>&lt;</a:t>
            </a:r>
            <a:r>
              <a:rPr lang="ar-EG" sz="28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تقليل </a:t>
            </a:r>
            <a:r>
              <a:rPr lang="ar-EG" sz="2800" b="1" dirty="0">
                <a:solidFill>
                  <a:srgbClr val="000000"/>
                </a:solidFill>
                <a:latin typeface="Helvetica 55 Roman"/>
                <a:cs typeface="Helvetica 55 Roman"/>
              </a:rPr>
              <a:t>شكاوى </a:t>
            </a:r>
            <a:r>
              <a:rPr lang="ar-EG" sz="28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العملاء .</a:t>
            </a:r>
            <a:r>
              <a:rPr lang="en-US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</a:p>
          <a:p>
            <a:pPr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كل ما هو محاولة تحسينه يجب أن يتم قياسته .</a:t>
            </a:r>
            <a:r>
              <a:rPr lang="en-US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92411"/>
          </a:xfrm>
          <a:prstGeom prst="rect">
            <a:avLst/>
          </a:prstGeom>
          <a:solidFill>
            <a:srgbClr val="163E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87624" y="404664"/>
            <a:ext cx="705678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b="1" dirty="0">
              <a:solidFill>
                <a:prstClr val="white"/>
              </a:solidFill>
              <a:latin typeface="Helvetica 65 Medium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9512" y="332656"/>
            <a:ext cx="871296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  <a:t>كيفية </a:t>
            </a:r>
            <a:r>
              <a:rPr lang="ar-EG" sz="4000" b="1" dirty="0">
                <a:solidFill>
                  <a:prstClr val="white"/>
                </a:solidFill>
                <a:latin typeface="Helvetica 55 Roman"/>
                <a:cs typeface="Helvetica 55 Roman"/>
              </a:rPr>
              <a:t>قياس </a:t>
            </a:r>
            <a:r>
              <a:rPr lang="ar-EG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  <a:t>التطورات</a:t>
            </a:r>
            <a:r>
              <a:rPr lang="en-IN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  <a:t> </a:t>
            </a:r>
            <a:endParaRPr lang="en-IN" b="1" dirty="0">
              <a:solidFill>
                <a:prstClr val="white"/>
              </a:solidFill>
              <a:latin typeface="Helvetica 55 Roman"/>
              <a:cs typeface="Helvetica 55 Roman"/>
            </a:endParaRPr>
          </a:p>
        </p:txBody>
      </p:sp>
      <p:sp>
        <p:nvSpPr>
          <p:cNvPr id="2" name="Flowchart: Connector 1"/>
          <p:cNvSpPr/>
          <p:nvPr/>
        </p:nvSpPr>
        <p:spPr>
          <a:xfrm>
            <a:off x="8907884" y="472514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693257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utterstock_79764832.jpg"/>
          <p:cNvPicPr>
            <a:picLocks noChangeAspect="1"/>
          </p:cNvPicPr>
          <p:nvPr/>
        </p:nvPicPr>
        <p:blipFill>
          <a:blip r:embed="rId2" cstate="print"/>
          <a:srcRect l="8010" r="3599"/>
          <a:stretch>
            <a:fillRect/>
          </a:stretch>
        </p:blipFill>
        <p:spPr>
          <a:xfrm>
            <a:off x="0" y="1"/>
            <a:ext cx="9144000" cy="688538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5328592"/>
            <a:ext cx="9144000" cy="1556792"/>
          </a:xfrm>
          <a:prstGeom prst="rect">
            <a:avLst/>
          </a:prstGeom>
          <a:solidFill>
            <a:srgbClr val="163E6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467544" y="5517232"/>
            <a:ext cx="8208912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4500" b="1" dirty="0" smtClean="0">
                <a:solidFill>
                  <a:schemeClr val="bg1"/>
                </a:solidFill>
                <a:latin typeface="Helvetica 55 Roman" pitchFamily="34" charset="0"/>
              </a:rPr>
              <a:t> </a:t>
            </a:r>
            <a:r>
              <a:rPr lang="ar-EG" sz="5400" b="1" dirty="0">
                <a:solidFill>
                  <a:schemeClr val="bg1"/>
                </a:solidFill>
                <a:latin typeface="Helvetica 55 Roman" pitchFamily="34" charset="0"/>
              </a:rPr>
              <a:t>إدارة </a:t>
            </a:r>
            <a:r>
              <a:rPr lang="ar-EG" sz="5400" b="1" dirty="0" smtClean="0">
                <a:solidFill>
                  <a:schemeClr val="bg1"/>
                </a:solidFill>
                <a:latin typeface="Helvetica 55 Roman" pitchFamily="34" charset="0"/>
              </a:rPr>
              <a:t>الأمدادات </a:t>
            </a:r>
            <a:endParaRPr lang="en-IN" sz="54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700808"/>
            <a:ext cx="7704856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ar-EG" sz="2400" b="1" dirty="0" smtClean="0">
                <a:solidFill>
                  <a:srgbClr val="000000"/>
                </a:solidFill>
                <a:latin typeface="Helvetica 65 Medium" pitchFamily="34" charset="0"/>
              </a:rPr>
              <a:t>جميع أنشطة الأعمال </a:t>
            </a:r>
            <a:r>
              <a:rPr lang="ar-EG" sz="2400" b="1" dirty="0">
                <a:solidFill>
                  <a:srgbClr val="000000"/>
                </a:solidFill>
                <a:latin typeface="Helvetica 65 Medium" pitchFamily="34" charset="0"/>
              </a:rPr>
              <a:t>الأساسية من بداية حركة التوريد إلى </a:t>
            </a:r>
            <a:r>
              <a:rPr lang="ar-EG" sz="2400" b="1" dirty="0" smtClean="0">
                <a:solidFill>
                  <a:srgbClr val="000000"/>
                </a:solidFill>
                <a:latin typeface="Helvetica 65 Medium" pitchFamily="34" charset="0"/>
              </a:rPr>
              <a:t>الوجهة النهائية </a:t>
            </a:r>
            <a:endParaRPr lang="en-IN" sz="2400" b="1" dirty="0">
              <a:solidFill>
                <a:srgbClr val="000000"/>
              </a:solidFill>
              <a:latin typeface="Helvetica 65 Medium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 flipV="1">
            <a:off x="2123728" y="3330904"/>
            <a:ext cx="3888432" cy="1221889"/>
          </a:xfrm>
          <a:custGeom>
            <a:avLst/>
            <a:gdLst>
              <a:gd name="connsiteX0" fmla="*/ 0 w 2683934"/>
              <a:gd name="connsiteY0" fmla="*/ 702733 h 799629"/>
              <a:gd name="connsiteX1" fmla="*/ 431800 w 2683934"/>
              <a:gd name="connsiteY1" fmla="*/ 533400 h 799629"/>
              <a:gd name="connsiteX2" fmla="*/ 897467 w 2683934"/>
              <a:gd name="connsiteY2" fmla="*/ 719667 h 799629"/>
              <a:gd name="connsiteX3" fmla="*/ 1151467 w 2683934"/>
              <a:gd name="connsiteY3" fmla="*/ 778933 h 799629"/>
              <a:gd name="connsiteX4" fmla="*/ 1456267 w 2683934"/>
              <a:gd name="connsiteY4" fmla="*/ 787400 h 799629"/>
              <a:gd name="connsiteX5" fmla="*/ 1769534 w 2683934"/>
              <a:gd name="connsiteY5" fmla="*/ 618067 h 799629"/>
              <a:gd name="connsiteX6" fmla="*/ 1981200 w 2683934"/>
              <a:gd name="connsiteY6" fmla="*/ 313267 h 799629"/>
              <a:gd name="connsiteX7" fmla="*/ 2218267 w 2683934"/>
              <a:gd name="connsiteY7" fmla="*/ 118533 h 799629"/>
              <a:gd name="connsiteX8" fmla="*/ 2463800 w 2683934"/>
              <a:gd name="connsiteY8" fmla="*/ 16933 h 799629"/>
              <a:gd name="connsiteX9" fmla="*/ 2683934 w 2683934"/>
              <a:gd name="connsiteY9" fmla="*/ 0 h 799629"/>
              <a:gd name="connsiteX0" fmla="*/ 0 w 2683934"/>
              <a:gd name="connsiteY0" fmla="*/ 705555 h 817033"/>
              <a:gd name="connsiteX1" fmla="*/ 431800 w 2683934"/>
              <a:gd name="connsiteY1" fmla="*/ 536222 h 817033"/>
              <a:gd name="connsiteX2" fmla="*/ 897467 w 2683934"/>
              <a:gd name="connsiteY2" fmla="*/ 722489 h 817033"/>
              <a:gd name="connsiteX3" fmla="*/ 1151467 w 2683934"/>
              <a:gd name="connsiteY3" fmla="*/ 781755 h 817033"/>
              <a:gd name="connsiteX4" fmla="*/ 1456267 w 2683934"/>
              <a:gd name="connsiteY4" fmla="*/ 790222 h 817033"/>
              <a:gd name="connsiteX5" fmla="*/ 1769534 w 2683934"/>
              <a:gd name="connsiteY5" fmla="*/ 620889 h 817033"/>
              <a:gd name="connsiteX6" fmla="*/ 1981200 w 2683934"/>
              <a:gd name="connsiteY6" fmla="*/ 316089 h 817033"/>
              <a:gd name="connsiteX7" fmla="*/ 2218267 w 2683934"/>
              <a:gd name="connsiteY7" fmla="*/ 121355 h 817033"/>
              <a:gd name="connsiteX8" fmla="*/ 2463800 w 2683934"/>
              <a:gd name="connsiteY8" fmla="*/ 19755 h 817033"/>
              <a:gd name="connsiteX9" fmla="*/ 2683934 w 2683934"/>
              <a:gd name="connsiteY9" fmla="*/ 2822 h 817033"/>
              <a:gd name="connsiteX0" fmla="*/ 0 w 2683934"/>
              <a:gd name="connsiteY0" fmla="*/ 705555 h 807155"/>
              <a:gd name="connsiteX1" fmla="*/ 431800 w 2683934"/>
              <a:gd name="connsiteY1" fmla="*/ 536222 h 807155"/>
              <a:gd name="connsiteX2" fmla="*/ 897467 w 2683934"/>
              <a:gd name="connsiteY2" fmla="*/ 722489 h 807155"/>
              <a:gd name="connsiteX3" fmla="*/ 1456267 w 2683934"/>
              <a:gd name="connsiteY3" fmla="*/ 790222 h 807155"/>
              <a:gd name="connsiteX4" fmla="*/ 1769534 w 2683934"/>
              <a:gd name="connsiteY4" fmla="*/ 620889 h 807155"/>
              <a:gd name="connsiteX5" fmla="*/ 1981200 w 2683934"/>
              <a:gd name="connsiteY5" fmla="*/ 316089 h 807155"/>
              <a:gd name="connsiteX6" fmla="*/ 2218267 w 2683934"/>
              <a:gd name="connsiteY6" fmla="*/ 121355 h 807155"/>
              <a:gd name="connsiteX7" fmla="*/ 2463800 w 2683934"/>
              <a:gd name="connsiteY7" fmla="*/ 19755 h 807155"/>
              <a:gd name="connsiteX8" fmla="*/ 2683934 w 2683934"/>
              <a:gd name="connsiteY8" fmla="*/ 2822 h 807155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1981200 w 2683934"/>
              <a:gd name="connsiteY5" fmla="*/ 316089 h 819894"/>
              <a:gd name="connsiteX6" fmla="*/ 2218267 w 2683934"/>
              <a:gd name="connsiteY6" fmla="*/ 121355 h 819894"/>
              <a:gd name="connsiteX7" fmla="*/ 2463800 w 2683934"/>
              <a:gd name="connsiteY7" fmla="*/ 19755 h 819894"/>
              <a:gd name="connsiteX8" fmla="*/ 2683934 w 2683934"/>
              <a:gd name="connsiteY8" fmla="*/ 2822 h 819894"/>
              <a:gd name="connsiteX0" fmla="*/ 0 w 2683934"/>
              <a:gd name="connsiteY0" fmla="*/ 705555 h 819894"/>
              <a:gd name="connsiteX1" fmla="*/ 431800 w 2683934"/>
              <a:gd name="connsiteY1" fmla="*/ 536222 h 819894"/>
              <a:gd name="connsiteX2" fmla="*/ 897467 w 2683934"/>
              <a:gd name="connsiteY2" fmla="*/ 722489 h 819894"/>
              <a:gd name="connsiteX3" fmla="*/ 1364720 w 2683934"/>
              <a:gd name="connsiteY3" fmla="*/ 802961 h 819894"/>
              <a:gd name="connsiteX4" fmla="*/ 1769534 w 2683934"/>
              <a:gd name="connsiteY4" fmla="*/ 620889 h 819894"/>
              <a:gd name="connsiteX5" fmla="*/ 2218267 w 2683934"/>
              <a:gd name="connsiteY5" fmla="*/ 121355 h 819894"/>
              <a:gd name="connsiteX6" fmla="*/ 2463800 w 2683934"/>
              <a:gd name="connsiteY6" fmla="*/ 19755 h 819894"/>
              <a:gd name="connsiteX7" fmla="*/ 2683934 w 2683934"/>
              <a:gd name="connsiteY7" fmla="*/ 2822 h 819894"/>
              <a:gd name="connsiteX0" fmla="*/ 0 w 2683934"/>
              <a:gd name="connsiteY0" fmla="*/ 702733 h 817072"/>
              <a:gd name="connsiteX1" fmla="*/ 431800 w 2683934"/>
              <a:gd name="connsiteY1" fmla="*/ 533400 h 817072"/>
              <a:gd name="connsiteX2" fmla="*/ 897467 w 2683934"/>
              <a:gd name="connsiteY2" fmla="*/ 719667 h 817072"/>
              <a:gd name="connsiteX3" fmla="*/ 1364720 w 2683934"/>
              <a:gd name="connsiteY3" fmla="*/ 800139 h 817072"/>
              <a:gd name="connsiteX4" fmla="*/ 1769534 w 2683934"/>
              <a:gd name="connsiteY4" fmla="*/ 618067 h 817072"/>
              <a:gd name="connsiteX5" fmla="*/ 2218267 w 2683934"/>
              <a:gd name="connsiteY5" fmla="*/ 118533 h 817072"/>
              <a:gd name="connsiteX6" fmla="*/ 2683934 w 2683934"/>
              <a:gd name="connsiteY6" fmla="*/ 0 h 81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3934" h="817072">
                <a:moveTo>
                  <a:pt x="0" y="702733"/>
                </a:moveTo>
                <a:cubicBezTo>
                  <a:pt x="141111" y="616655"/>
                  <a:pt x="282222" y="530578"/>
                  <a:pt x="431800" y="533400"/>
                </a:cubicBezTo>
                <a:cubicBezTo>
                  <a:pt x="581378" y="536222"/>
                  <a:pt x="542246" y="553597"/>
                  <a:pt x="897467" y="719667"/>
                </a:cubicBezTo>
                <a:cubicBezTo>
                  <a:pt x="1081615" y="783231"/>
                  <a:pt x="1219376" y="817072"/>
                  <a:pt x="1364720" y="800139"/>
                </a:cubicBezTo>
                <a:cubicBezTo>
                  <a:pt x="1510065" y="783206"/>
                  <a:pt x="1666787" y="699212"/>
                  <a:pt x="1769534" y="618067"/>
                </a:cubicBezTo>
                <a:cubicBezTo>
                  <a:pt x="1911792" y="504466"/>
                  <a:pt x="2065867" y="221544"/>
                  <a:pt x="2218267" y="118533"/>
                </a:cubicBezTo>
                <a:cubicBezTo>
                  <a:pt x="2370667" y="15522"/>
                  <a:pt x="2586920" y="24694"/>
                  <a:pt x="2683934" y="0"/>
                </a:cubicBezTo>
              </a:path>
            </a:pathLst>
          </a:custGeom>
          <a:noFill/>
          <a:ln w="12700">
            <a:solidFill>
              <a:srgbClr val="EE3425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1436128" y="5301208"/>
            <a:ext cx="1205779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2300" b="1" dirty="0" smtClean="0">
                <a:solidFill>
                  <a:srgbClr val="EE3425"/>
                </a:solidFill>
                <a:latin typeface="Helvetica 55 Roman" pitchFamily="34" charset="0"/>
              </a:rPr>
              <a:t>الموردين </a:t>
            </a:r>
            <a:r>
              <a:rPr lang="en-IN" sz="2300" b="1" dirty="0" smtClean="0">
                <a:solidFill>
                  <a:srgbClr val="EE3425"/>
                </a:solidFill>
                <a:latin typeface="Helvetica 55 Roman" pitchFamily="34" charset="0"/>
              </a:rPr>
              <a:t> </a:t>
            </a:r>
          </a:p>
          <a:p>
            <a:pPr algn="ctr"/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الأصل </a:t>
            </a:r>
            <a:endParaRPr lang="en-IN" i="1" dirty="0">
              <a:solidFill>
                <a:srgbClr val="163E6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73443" y="5301208"/>
            <a:ext cx="925253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2300" b="1" dirty="0" smtClean="0">
                <a:solidFill>
                  <a:srgbClr val="EE3425"/>
                </a:solidFill>
                <a:latin typeface="Helvetica 55 Roman" pitchFamily="34" charset="0"/>
              </a:rPr>
              <a:t>العملاء </a:t>
            </a:r>
            <a:endParaRPr lang="en-IN" sz="2300" b="1" dirty="0">
              <a:solidFill>
                <a:srgbClr val="EE3425"/>
              </a:solidFill>
              <a:latin typeface="Helvetica 55 Roman" pitchFamily="34" charset="0"/>
            </a:endParaRPr>
          </a:p>
          <a:p>
            <a:pPr algn="ctr"/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الوجهة </a:t>
            </a:r>
            <a:endParaRPr lang="en-IN" i="1" dirty="0">
              <a:solidFill>
                <a:srgbClr val="163E6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99592" y="2924944"/>
            <a:ext cx="2232248" cy="2232248"/>
            <a:chOff x="899592" y="2924944"/>
            <a:chExt cx="2232248" cy="2232248"/>
          </a:xfrm>
        </p:grpSpPr>
        <p:sp>
          <p:nvSpPr>
            <p:cNvPr id="18" name="Oval 17"/>
            <p:cNvSpPr/>
            <p:nvPr/>
          </p:nvSpPr>
          <p:spPr>
            <a:xfrm>
              <a:off x="899592" y="2924944"/>
              <a:ext cx="2232248" cy="22322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163E6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163E6F"/>
                </a:solidFill>
              </a:endParaRPr>
            </a:p>
          </p:txBody>
        </p:sp>
        <p:pic>
          <p:nvPicPr>
            <p:cNvPr id="13" name="Picture 12" descr="slide 20.wmf"/>
            <p:cNvPicPr>
              <a:picLocks noChangeAspect="1"/>
            </p:cNvPicPr>
            <p:nvPr/>
          </p:nvPicPr>
          <p:blipFill>
            <a:blip r:embed="rId2" cstate="print"/>
            <a:srcRect r="44955"/>
            <a:stretch>
              <a:fillRect/>
            </a:stretch>
          </p:blipFill>
          <p:spPr>
            <a:xfrm>
              <a:off x="1187624" y="3356992"/>
              <a:ext cx="1656184" cy="1399357"/>
            </a:xfrm>
            <a:prstGeom prst="rect">
              <a:avLst/>
            </a:prstGeom>
          </p:spPr>
        </p:pic>
      </p:grpSp>
      <p:sp>
        <p:nvSpPr>
          <p:cNvPr id="12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إدارة </a:t>
            </a:r>
            <a:r>
              <a:rPr lang="ar-EG" sz="3500" b="1" dirty="0">
                <a:solidFill>
                  <a:srgbClr val="163E6F"/>
                </a:solidFill>
                <a:latin typeface="Helvetica 55 Roman" pitchFamily="34" charset="0"/>
              </a:rPr>
              <a:t>الأمدادات 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940152" y="3172896"/>
            <a:ext cx="1872208" cy="1872208"/>
            <a:chOff x="5940152" y="3172896"/>
            <a:chExt cx="1872208" cy="1872208"/>
          </a:xfrm>
        </p:grpSpPr>
        <p:sp>
          <p:nvSpPr>
            <p:cNvPr id="22" name="Oval 21"/>
            <p:cNvSpPr/>
            <p:nvPr/>
          </p:nvSpPr>
          <p:spPr>
            <a:xfrm>
              <a:off x="5940152" y="3172896"/>
              <a:ext cx="1872208" cy="1872208"/>
            </a:xfrm>
            <a:prstGeom prst="ellipse">
              <a:avLst/>
            </a:prstGeom>
            <a:noFill/>
            <a:ln w="12700">
              <a:solidFill>
                <a:srgbClr val="163E6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pic>
          <p:nvPicPr>
            <p:cNvPr id="16" name="Picture 15" descr="slide 20.wmf"/>
            <p:cNvPicPr>
              <a:picLocks noChangeAspect="1"/>
            </p:cNvPicPr>
            <p:nvPr/>
          </p:nvPicPr>
          <p:blipFill>
            <a:blip r:embed="rId2" cstate="print"/>
            <a:srcRect l="74191" r="697"/>
            <a:stretch>
              <a:fillRect/>
            </a:stretch>
          </p:blipFill>
          <p:spPr>
            <a:xfrm>
              <a:off x="6444208" y="3541811"/>
              <a:ext cx="755576" cy="1399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447630" y="1124744"/>
            <a:ext cx="8087045" cy="4486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تقوم </a:t>
            </a: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إدارة الأمدادات بمراجعة جميع الأنشطة والتكاليف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والأصول</a:t>
            </a:r>
          </a:p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 المرتبطة </a:t>
            </a: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بـ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: </a:t>
            </a:r>
          </a:p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  <a:r>
              <a:rPr lang="ar-EG" sz="2600" b="1" dirty="0" smtClean="0">
                <a:solidFill>
                  <a:srgbClr val="FF0000"/>
                </a:solidFill>
                <a:latin typeface="Helvetica 55 Roman"/>
                <a:cs typeface="Helvetica 55 Roman"/>
              </a:rPr>
              <a:t>&lt;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(</a:t>
            </a: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1) شراء المواد الخام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وتحويلها </a:t>
            </a: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إلى عمل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قيد التنفيذ </a:t>
            </a: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كي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يصبح</a:t>
            </a:r>
          </a:p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          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لاحقًا </a:t>
            </a: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مخزونًا ،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أو</a:t>
            </a:r>
          </a:p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  <a:r>
              <a:rPr lang="ar-EG" sz="2600" b="1" dirty="0" smtClean="0">
                <a:solidFill>
                  <a:srgbClr val="FF0000"/>
                </a:solidFill>
                <a:latin typeface="Helvetica 55 Roman"/>
                <a:cs typeface="Helvetica 55 Roman"/>
              </a:rPr>
              <a:t>&lt;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(2) شراء اللوازم المستخدمة في خدمة الأعمال التجارية ، أو</a:t>
            </a:r>
          </a:p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  <a:r>
              <a:rPr lang="ar-EG" sz="2600" b="1" dirty="0" smtClean="0">
                <a:solidFill>
                  <a:srgbClr val="FF0000"/>
                </a:solidFill>
                <a:latin typeface="Helvetica 55 Roman"/>
                <a:cs typeface="Helvetica 55 Roman"/>
              </a:rPr>
              <a:t>&lt;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(</a:t>
            </a: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3) إِطلاق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الجرد </a:t>
            </a: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النهائي الذي سيتم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تجميعه لاحقًا و </a:t>
            </a: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/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أو </a:t>
            </a:r>
          </a:p>
          <a:p>
            <a:pPr lvl="1" algn="r"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          </a:t>
            </a:r>
            <a:r>
              <a:rPr lang="ar-EG" sz="26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  <a:r>
              <a:rPr lang="ar-EG" sz="2600" b="1" dirty="0">
                <a:solidFill>
                  <a:srgbClr val="000000"/>
                </a:solidFill>
                <a:latin typeface="Helvetica 55 Roman"/>
                <a:cs typeface="Helvetica 55 Roman"/>
              </a:rPr>
              <a:t>تحضيره للبيع للعملاء 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34280" y="332656"/>
            <a:ext cx="9050867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4000" b="1" dirty="0">
                <a:solidFill>
                  <a:srgbClr val="163E6F"/>
                </a:solidFill>
                <a:latin typeface="Helvetica 55 Roman" pitchFamily="34" charset="0"/>
              </a:rPr>
              <a:t>إدارة الأمدادات </a:t>
            </a:r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sp>
        <p:nvSpPr>
          <p:cNvPr id="3" name="Flowchart: Connector 2"/>
          <p:cNvSpPr/>
          <p:nvPr/>
        </p:nvSpPr>
        <p:spPr>
          <a:xfrm>
            <a:off x="8461451" y="134076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46944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611560" y="1700808"/>
            <a:ext cx="8136904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كل عمل لديه نوع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من </a:t>
            </a: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إدارة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الأمدادات . </a:t>
            </a:r>
            <a:endParaRPr lang="ar-EG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بغض </a:t>
            </a: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النظر عن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الحجم</a:t>
            </a:r>
          </a:p>
          <a:p>
            <a:pPr lvl="1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   </a:t>
            </a:r>
            <a:r>
              <a:rPr lang="ar-EG" b="1" dirty="0">
                <a:solidFill>
                  <a:srgbClr val="FF0000"/>
                </a:solidFill>
                <a:latin typeface="Helvetica 55 Roman"/>
                <a:cs typeface="Helvetica 55 Roman"/>
              </a:rPr>
              <a:t>&lt;</a:t>
            </a: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   خدمة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الأعمال التجارية .</a:t>
            </a:r>
          </a:p>
          <a:p>
            <a:pPr lvl="1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US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البيع بالتجزئة .</a:t>
            </a:r>
            <a:r>
              <a:rPr lang="en-US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 </a:t>
            </a:r>
            <a:r>
              <a:rPr lang="ar-EG" b="1" dirty="0" smtClean="0">
                <a:solidFill>
                  <a:srgbClr val="FF0000"/>
                </a:solidFill>
                <a:latin typeface="Helvetica 55 Roman"/>
                <a:cs typeface="Helvetica 55 Roman"/>
              </a:rPr>
              <a:t>&lt;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تجارة</a:t>
            </a:r>
          </a:p>
          <a:p>
            <a:pPr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b="1" dirty="0">
                <a:solidFill>
                  <a:srgbClr val="000000"/>
                </a:solidFill>
                <a:latin typeface="Helvetica 55 Roman"/>
                <a:cs typeface="Helvetica 55 Roman"/>
              </a:rPr>
              <a:t>  </a:t>
            </a:r>
            <a:r>
              <a:rPr lang="ar-EG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</a:t>
            </a:r>
            <a:r>
              <a:rPr lang="ar-EG" sz="2800" b="1" dirty="0" smtClean="0">
                <a:solidFill>
                  <a:srgbClr val="FF0000"/>
                </a:solidFill>
                <a:latin typeface="Helvetica 55 Roman"/>
                <a:cs typeface="Helvetica 55 Roman"/>
              </a:rPr>
              <a:t>&lt;</a:t>
            </a:r>
            <a:r>
              <a:rPr lang="ar-EG" sz="2800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 الأعمال التصنيعية .</a:t>
            </a:r>
            <a:endParaRPr lang="en-IN" sz="2800" b="1" dirty="0">
              <a:solidFill>
                <a:srgbClr val="000000"/>
              </a:solidFill>
              <a:latin typeface="Helvetica 55 Roman"/>
              <a:cs typeface="Helvetica 55 Roman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620688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 إدارة </a:t>
            </a:r>
            <a:r>
              <a:rPr lang="ar-EG" sz="4000" b="1" dirty="0">
                <a:solidFill>
                  <a:srgbClr val="163E6F"/>
                </a:solidFill>
                <a:latin typeface="Helvetica 55 Roman" pitchFamily="34" charset="0"/>
              </a:rPr>
              <a:t>الأمدادات </a:t>
            </a:r>
          </a:p>
          <a:p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sp>
        <p:nvSpPr>
          <p:cNvPr id="2" name="Flowchart: Connector 1"/>
          <p:cNvSpPr/>
          <p:nvPr/>
        </p:nvSpPr>
        <p:spPr>
          <a:xfrm>
            <a:off x="8892864" y="2708920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892480" y="1988840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2141960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>
            <a:stCxn id="95" idx="6"/>
            <a:endCxn id="94" idx="2"/>
          </p:cNvCxnSpPr>
          <p:nvPr/>
        </p:nvCxnSpPr>
        <p:spPr>
          <a:xfrm>
            <a:off x="1740286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952445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167102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886923" y="3753036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b="1" dirty="0">
                <a:solidFill>
                  <a:srgbClr val="EE3425"/>
                </a:solidFill>
                <a:latin typeface="Helvetica 55 Roman" pitchFamily="34" charset="0"/>
              </a:rPr>
              <a:t> التوقع</a:t>
            </a:r>
            <a:endParaRPr lang="en-IN" b="1" dirty="0">
              <a:solidFill>
                <a:srgbClr val="EE3425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683154" y="375303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b="1" dirty="0">
                <a:solidFill>
                  <a:srgbClr val="EE3425"/>
                </a:solidFill>
                <a:latin typeface="Helvetica 55 Roman" pitchFamily="34" charset="0"/>
              </a:rPr>
              <a:t>شراء 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/>
            </a:r>
            <a:b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</a:br>
            <a:r>
              <a:rPr lang="en-IN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(</a:t>
            </a:r>
            <a:r>
              <a:rPr lang="ar-EG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القرارات والعقود</a:t>
            </a:r>
            <a:r>
              <a:rPr lang="en-IN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)</a:t>
            </a:r>
            <a:endParaRPr lang="en-IN" i="1" dirty="0"/>
          </a:p>
        </p:txBody>
      </p:sp>
      <p:sp>
        <p:nvSpPr>
          <p:cNvPr id="104" name="Rectangle 103"/>
          <p:cNvSpPr/>
          <p:nvPr/>
        </p:nvSpPr>
        <p:spPr>
          <a:xfrm>
            <a:off x="5339397" y="3753036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b="1" dirty="0" smtClean="0">
                <a:solidFill>
                  <a:srgbClr val="EE3425"/>
                </a:solidFill>
                <a:latin typeface="Helvetica 55 Roman" pitchFamily="34" charset="0"/>
              </a:rPr>
              <a:t>الأنتاج </a:t>
            </a:r>
            <a:endParaRPr lang="en-IN" b="1" dirty="0">
              <a:solidFill>
                <a:srgbClr val="EE3425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7205168" y="3753036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b="1" dirty="0" smtClean="0">
                <a:solidFill>
                  <a:srgbClr val="EE3425"/>
                </a:solidFill>
                <a:latin typeface="Helvetica 55 Roman" pitchFamily="34" charset="0"/>
              </a:rPr>
              <a:t>الجدول الزمني </a:t>
            </a:r>
            <a:endParaRPr lang="en-IN" b="1" dirty="0">
              <a:solidFill>
                <a:srgbClr val="EE3425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11560" y="2348880"/>
            <a:ext cx="1128726" cy="1128727"/>
            <a:chOff x="611560" y="2348880"/>
            <a:chExt cx="1128726" cy="1128727"/>
          </a:xfrm>
        </p:grpSpPr>
        <p:sp>
          <p:nvSpPr>
            <p:cNvPr id="95" name="Oval 94"/>
            <p:cNvSpPr/>
            <p:nvPr/>
          </p:nvSpPr>
          <p:spPr>
            <a:xfrm>
              <a:off x="61156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lide 24.wmf"/>
            <p:cNvPicPr>
              <a:picLocks noChangeAspect="1"/>
            </p:cNvPicPr>
            <p:nvPr/>
          </p:nvPicPr>
          <p:blipFill>
            <a:blip r:embed="rId2" cstate="print"/>
            <a:srcRect r="91338"/>
            <a:stretch>
              <a:fillRect/>
            </a:stretch>
          </p:blipFill>
          <p:spPr>
            <a:xfrm>
              <a:off x="827584" y="2528900"/>
              <a:ext cx="720080" cy="73127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828710" y="2348880"/>
            <a:ext cx="1128726" cy="1128727"/>
            <a:chOff x="2828710" y="2348880"/>
            <a:chExt cx="1128726" cy="1128727"/>
          </a:xfrm>
        </p:grpSpPr>
        <p:sp>
          <p:nvSpPr>
            <p:cNvPr id="94" name="Oval 93"/>
            <p:cNvSpPr/>
            <p:nvPr/>
          </p:nvSpPr>
          <p:spPr>
            <a:xfrm>
              <a:off x="282871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 descr="Slide 24.wmf"/>
            <p:cNvPicPr>
              <a:picLocks noChangeAspect="1"/>
            </p:cNvPicPr>
            <p:nvPr/>
          </p:nvPicPr>
          <p:blipFill>
            <a:blip r:embed="rId2" cstate="print"/>
            <a:srcRect l="11261" r="80944"/>
            <a:stretch>
              <a:fillRect/>
            </a:stretch>
          </p:blipFill>
          <p:spPr>
            <a:xfrm>
              <a:off x="3059832" y="2492896"/>
              <a:ext cx="648072" cy="73127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045041" y="2348880"/>
            <a:ext cx="1128726" cy="1128727"/>
            <a:chOff x="5045041" y="2348880"/>
            <a:chExt cx="1128726" cy="1128727"/>
          </a:xfrm>
        </p:grpSpPr>
        <p:sp>
          <p:nvSpPr>
            <p:cNvPr id="96" name="Oval 95"/>
            <p:cNvSpPr/>
            <p:nvPr/>
          </p:nvSpPr>
          <p:spPr>
            <a:xfrm>
              <a:off x="5045041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107" descr="Slide 24.wmf"/>
            <p:cNvPicPr>
              <a:picLocks noChangeAspect="1"/>
            </p:cNvPicPr>
            <p:nvPr/>
          </p:nvPicPr>
          <p:blipFill>
            <a:blip r:embed="rId2" cstate="print"/>
            <a:srcRect l="21655" r="67085"/>
            <a:stretch>
              <a:fillRect/>
            </a:stretch>
          </p:blipFill>
          <p:spPr>
            <a:xfrm>
              <a:off x="5220072" y="2528900"/>
              <a:ext cx="936104" cy="73127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7259698" y="2348880"/>
            <a:ext cx="1128726" cy="1128727"/>
            <a:chOff x="7259698" y="2348880"/>
            <a:chExt cx="1128726" cy="1128727"/>
          </a:xfrm>
        </p:grpSpPr>
        <p:sp>
          <p:nvSpPr>
            <p:cNvPr id="97" name="Oval 96"/>
            <p:cNvSpPr/>
            <p:nvPr/>
          </p:nvSpPr>
          <p:spPr>
            <a:xfrm>
              <a:off x="7259698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 descr="Slide 24.wmf"/>
            <p:cNvPicPr>
              <a:picLocks noChangeAspect="1"/>
            </p:cNvPicPr>
            <p:nvPr/>
          </p:nvPicPr>
          <p:blipFill>
            <a:blip r:embed="rId2" cstate="print"/>
            <a:srcRect l="36379" r="54093"/>
            <a:stretch>
              <a:fillRect/>
            </a:stretch>
          </p:blipFill>
          <p:spPr>
            <a:xfrm>
              <a:off x="7452320" y="2528900"/>
              <a:ext cx="792088" cy="731274"/>
            </a:xfrm>
            <a:prstGeom prst="rect">
              <a:avLst/>
            </a:prstGeom>
          </p:spPr>
        </p:pic>
      </p:grpSp>
      <p:sp>
        <p:nvSpPr>
          <p:cNvPr id="19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   ما </a:t>
            </a:r>
            <a:r>
              <a:rPr lang="ar-EG" sz="4000" b="1" dirty="0">
                <a:solidFill>
                  <a:srgbClr val="163E6F"/>
                </a:solidFill>
                <a:latin typeface="Helvetica 55 Roman" pitchFamily="34" charset="0"/>
              </a:rPr>
              <a:t>هي وظائف إدارة </a:t>
            </a:r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الأمدادات </a:t>
            </a:r>
            <a:r>
              <a:rPr lang="ar-EG" sz="4000" b="1" dirty="0">
                <a:solidFill>
                  <a:srgbClr val="163E6F"/>
                </a:solidFill>
                <a:latin typeface="Helvetica 55 Roman" pitchFamily="34" charset="0"/>
              </a:rPr>
              <a:t>للمراجعة</a:t>
            </a:r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7790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83568" y="1700808"/>
            <a:ext cx="2681262" cy="2681262"/>
          </a:xfrm>
          <a:prstGeom prst="ellips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23928" y="2132856"/>
            <a:ext cx="3528392" cy="3528392"/>
          </a:xfrm>
          <a:prstGeom prst="ellips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4" name="Group 23"/>
          <p:cNvGrpSpPr/>
          <p:nvPr/>
        </p:nvGrpSpPr>
        <p:grpSpPr>
          <a:xfrm>
            <a:off x="4202623" y="2852936"/>
            <a:ext cx="2971002" cy="2043195"/>
            <a:chOff x="4202623" y="2852936"/>
            <a:chExt cx="2971002" cy="2043195"/>
          </a:xfrm>
        </p:grpSpPr>
        <p:grpSp>
          <p:nvGrpSpPr>
            <p:cNvPr id="22" name="Group 21"/>
            <p:cNvGrpSpPr/>
            <p:nvPr/>
          </p:nvGrpSpPr>
          <p:grpSpPr>
            <a:xfrm>
              <a:off x="4202623" y="3627508"/>
              <a:ext cx="2971002" cy="1268623"/>
              <a:chOff x="4058607" y="3624993"/>
              <a:chExt cx="2971002" cy="1268623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704779" y="3624993"/>
                <a:ext cx="1678665" cy="754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ar-EG" sz="4300" dirty="0" smtClean="0">
                    <a:solidFill>
                      <a:schemeClr val="bg1"/>
                    </a:solidFill>
                    <a:latin typeface="Liberation Sans" pitchFamily="34" charset="0"/>
                  </a:rPr>
                  <a:t>قم بزيادة</a:t>
                </a:r>
                <a:endParaRPr lang="bg-BG" sz="4300" dirty="0">
                  <a:solidFill>
                    <a:schemeClr val="bg1"/>
                  </a:solidFill>
                  <a:latin typeface="Liberation Sans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058607" y="4355007"/>
                <a:ext cx="297100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ar-EG" sz="2900" dirty="0" smtClean="0">
                    <a:solidFill>
                      <a:schemeClr val="bg1"/>
                    </a:solidFill>
                    <a:latin typeface="Liberation Sans" pitchFamily="34" charset="0"/>
                  </a:rPr>
                  <a:t>معدل النجاح</a:t>
                </a:r>
                <a:endParaRPr lang="bg-BG" sz="2900" dirty="0">
                  <a:solidFill>
                    <a:schemeClr val="bg1"/>
                  </a:solidFill>
                  <a:latin typeface="Liberation Sans" pitchFamily="34" charset="0"/>
                </a:endParaRPr>
              </a:p>
            </p:txBody>
          </p:sp>
        </p:grpSp>
        <p:pic>
          <p:nvPicPr>
            <p:cNvPr id="29" name="Picture 28" descr="shutterstock_146288921 [Converted].wmf"/>
            <p:cNvPicPr>
              <a:picLocks noChangeAspect="1"/>
            </p:cNvPicPr>
            <p:nvPr/>
          </p:nvPicPr>
          <p:blipFill>
            <a:blip r:embed="rId2" cstate="print"/>
            <a:srcRect r="55324"/>
            <a:stretch>
              <a:fillRect/>
            </a:stretch>
          </p:blipFill>
          <p:spPr>
            <a:xfrm>
              <a:off x="5292080" y="2852936"/>
              <a:ext cx="936104" cy="67550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958760" y="2060848"/>
            <a:ext cx="2257695" cy="1805187"/>
            <a:chOff x="958760" y="1988840"/>
            <a:chExt cx="2257695" cy="1805187"/>
          </a:xfrm>
        </p:grpSpPr>
        <p:sp>
          <p:nvSpPr>
            <p:cNvPr id="14" name="Rectangle 13"/>
            <p:cNvSpPr/>
            <p:nvPr/>
          </p:nvSpPr>
          <p:spPr>
            <a:xfrm>
              <a:off x="1196096" y="2669281"/>
              <a:ext cx="16562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ar-EG" sz="4000" dirty="0" smtClean="0">
                  <a:solidFill>
                    <a:schemeClr val="bg1"/>
                  </a:solidFill>
                  <a:latin typeface="Liberation Sans" pitchFamily="34" charset="0"/>
                </a:rPr>
                <a:t>قم بتقليل </a:t>
              </a:r>
              <a:endParaRPr lang="bg-BG" sz="4000" dirty="0">
                <a:solidFill>
                  <a:schemeClr val="bg1"/>
                </a:solidFill>
                <a:latin typeface="Liberation Sans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8760" y="3316973"/>
              <a:ext cx="2257695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ar-EG" sz="2500" dirty="0" smtClean="0">
                  <a:solidFill>
                    <a:schemeClr val="bg1"/>
                  </a:solidFill>
                  <a:latin typeface="Liberation Sans" pitchFamily="34" charset="0"/>
                </a:rPr>
                <a:t>معدل الأخفاقات</a:t>
              </a:r>
              <a:endParaRPr lang="bg-BG" sz="2500" dirty="0">
                <a:solidFill>
                  <a:schemeClr val="bg1"/>
                </a:solidFill>
                <a:latin typeface="Liberation Sans" pitchFamily="34" charset="0"/>
              </a:endParaRPr>
            </a:p>
          </p:txBody>
        </p:sp>
        <p:pic>
          <p:nvPicPr>
            <p:cNvPr id="30" name="Picture 29" descr="shutterstock_146288921 [Converted].wmf"/>
            <p:cNvPicPr>
              <a:picLocks noChangeAspect="1"/>
            </p:cNvPicPr>
            <p:nvPr/>
          </p:nvPicPr>
          <p:blipFill>
            <a:blip r:embed="rId2" cstate="print"/>
            <a:srcRect l="48113" r="-20282"/>
            <a:stretch>
              <a:fillRect/>
            </a:stretch>
          </p:blipFill>
          <p:spPr>
            <a:xfrm>
              <a:off x="1403648" y="1988840"/>
              <a:ext cx="1584176" cy="675506"/>
            </a:xfrm>
            <a:prstGeom prst="rect">
              <a:avLst/>
            </a:prstGeom>
          </p:spPr>
        </p:pic>
      </p:grpSp>
      <p:sp>
        <p:nvSpPr>
          <p:cNvPr id="31" name="Arc 30"/>
          <p:cNvSpPr/>
          <p:nvPr/>
        </p:nvSpPr>
        <p:spPr>
          <a:xfrm rot="3962986" flipH="1">
            <a:off x="2941930" y="1984986"/>
            <a:ext cx="1400539" cy="1440286"/>
          </a:xfrm>
          <a:prstGeom prst="arc">
            <a:avLst>
              <a:gd name="adj1" fmla="val 16200000"/>
              <a:gd name="adj2" fmla="val 406277"/>
            </a:avLst>
          </a:prstGeom>
          <a:ln w="19050">
            <a:solidFill>
              <a:schemeClr val="bg1">
                <a:lumMod val="5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683568" y="611376"/>
            <a:ext cx="7992887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>
                <a:solidFill>
                  <a:srgbClr val="163E6F"/>
                </a:solidFill>
                <a:latin typeface="Helvetica 55 Roman" pitchFamily="34" charset="0"/>
              </a:rPr>
              <a:t>ما هو 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الهدف الرئيسي </a:t>
            </a:r>
            <a:r>
              <a:rPr lang="ar-EG" sz="3500" b="1" dirty="0">
                <a:solidFill>
                  <a:srgbClr val="163E6F"/>
                </a:solidFill>
                <a:latin typeface="Helvetica 55 Roman" pitchFamily="34" charset="0"/>
              </a:rPr>
              <a:t>في العمل؟ </a:t>
            </a:r>
          </a:p>
          <a:p>
            <a:endParaRPr lang="en-US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>
            <a:stCxn id="95" idx="6"/>
            <a:endCxn id="94" idx="2"/>
          </p:cNvCxnSpPr>
          <p:nvPr/>
        </p:nvCxnSpPr>
        <p:spPr>
          <a:xfrm>
            <a:off x="1740286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952445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6167102" y="2913244"/>
            <a:ext cx="1088425" cy="0"/>
          </a:xfrm>
          <a:prstGeom prst="line">
            <a:avLst/>
          </a:prstGeom>
          <a:ln w="6350" cmpd="sng">
            <a:solidFill>
              <a:srgbClr val="B8B8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9700" y="3753036"/>
            <a:ext cx="24336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b="1" dirty="0">
                <a:solidFill>
                  <a:srgbClr val="EE3425"/>
                </a:solidFill>
                <a:latin typeface="Helvetica 55 Roman" pitchFamily="34" charset="0"/>
              </a:rPr>
              <a:t> قائمة الجرد</a:t>
            </a:r>
            <a: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  <a:t/>
            </a:r>
            <a:br>
              <a:rPr lang="en-IN" b="1" dirty="0">
                <a:solidFill>
                  <a:srgbClr val="EE3425"/>
                </a:solidFill>
                <a:latin typeface="Helvetica 55 Roman" pitchFamily="34" charset="0"/>
              </a:rPr>
            </a:br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55 Roman" pitchFamily="34" charset="0"/>
              </a:rPr>
              <a:t>(</a:t>
            </a:r>
            <a:r>
              <a:rPr lang="ar-EG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55 Roman" pitchFamily="34" charset="0"/>
              </a:rPr>
              <a:t>ما </a:t>
            </a:r>
            <a:r>
              <a:rPr lang="ar-EG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55 Roman" pitchFamily="34" charset="0"/>
              </a:rPr>
              <a:t>يتم بيعه والكميات المناسبة</a:t>
            </a:r>
            <a:r>
              <a:rPr lang="en-IN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55 Roman" pitchFamily="34" charset="0"/>
              </a:rPr>
              <a:t>)</a:t>
            </a:r>
            <a:endParaRPr lang="en-IN" i="1" dirty="0">
              <a:solidFill>
                <a:schemeClr val="tx1">
                  <a:lumMod val="65000"/>
                  <a:lumOff val="35000"/>
                </a:schemeClr>
              </a:solidFill>
              <a:latin typeface="Helvetica 55 Roman" pitchFamily="34" charset="0"/>
            </a:endParaRPr>
          </a:p>
          <a:p>
            <a:pPr algn="ctr"/>
            <a:endParaRPr lang="en-IN" b="1" dirty="0">
              <a:solidFill>
                <a:srgbClr val="EE3425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922006" y="3753036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b="1" dirty="0" smtClean="0">
                <a:solidFill>
                  <a:srgbClr val="EE3425"/>
                </a:solidFill>
                <a:latin typeface="Helvetica 55 Roman" pitchFamily="34" charset="0"/>
              </a:rPr>
              <a:t>عملية النقل </a:t>
            </a:r>
            <a:endParaRPr lang="en-IN" i="1" dirty="0"/>
          </a:p>
        </p:txBody>
      </p:sp>
      <p:sp>
        <p:nvSpPr>
          <p:cNvPr id="104" name="Rectangle 103"/>
          <p:cNvSpPr/>
          <p:nvPr/>
        </p:nvSpPr>
        <p:spPr>
          <a:xfrm>
            <a:off x="5309742" y="3753036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b="1" dirty="0">
                <a:solidFill>
                  <a:srgbClr val="EE3425"/>
                </a:solidFill>
                <a:latin typeface="Helvetica 55 Roman" pitchFamily="34" charset="0"/>
              </a:rPr>
              <a:t> التمويل</a:t>
            </a:r>
            <a:endParaRPr lang="en-IN" b="1" dirty="0">
              <a:solidFill>
                <a:srgbClr val="EE3425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947756" y="375303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b="1" dirty="0">
                <a:solidFill>
                  <a:srgbClr val="EE3425"/>
                </a:solidFill>
                <a:latin typeface="Helvetica 55 Roman" pitchFamily="34" charset="0"/>
              </a:rPr>
              <a:t>طلبات العملاء </a:t>
            </a:r>
            <a:r>
              <a:rPr lang="ar-EG" b="1" dirty="0" smtClean="0">
                <a:solidFill>
                  <a:srgbClr val="EE3425"/>
                </a:solidFill>
                <a:latin typeface="Helvetica 55 Roman" pitchFamily="34" charset="0"/>
              </a:rPr>
              <a:t>الخاصة</a:t>
            </a:r>
            <a:endParaRPr lang="en-IN" b="1" dirty="0">
              <a:solidFill>
                <a:srgbClr val="EE3425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11560" y="2348880"/>
            <a:ext cx="1128726" cy="1128727"/>
            <a:chOff x="611560" y="2348880"/>
            <a:chExt cx="1128726" cy="1128727"/>
          </a:xfrm>
        </p:grpSpPr>
        <p:sp>
          <p:nvSpPr>
            <p:cNvPr id="95" name="Oval 94"/>
            <p:cNvSpPr/>
            <p:nvPr/>
          </p:nvSpPr>
          <p:spPr>
            <a:xfrm>
              <a:off x="61156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Slide 24.wmf"/>
            <p:cNvPicPr>
              <a:picLocks noChangeAspect="1"/>
            </p:cNvPicPr>
            <p:nvPr/>
          </p:nvPicPr>
          <p:blipFill>
            <a:blip r:embed="rId2" cstate="print"/>
            <a:srcRect l="47421" r="43490"/>
            <a:stretch>
              <a:fillRect/>
            </a:stretch>
          </p:blipFill>
          <p:spPr>
            <a:xfrm>
              <a:off x="858638" y="2615788"/>
              <a:ext cx="617018" cy="597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roup 31"/>
          <p:cNvGrpSpPr/>
          <p:nvPr/>
        </p:nvGrpSpPr>
        <p:grpSpPr>
          <a:xfrm>
            <a:off x="5045041" y="2348880"/>
            <a:ext cx="1128726" cy="1128727"/>
            <a:chOff x="5045041" y="2348880"/>
            <a:chExt cx="1128726" cy="1128727"/>
          </a:xfrm>
        </p:grpSpPr>
        <p:sp>
          <p:nvSpPr>
            <p:cNvPr id="96" name="Oval 95"/>
            <p:cNvSpPr/>
            <p:nvPr/>
          </p:nvSpPr>
          <p:spPr>
            <a:xfrm>
              <a:off x="5045041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lide 24.wmf"/>
            <p:cNvPicPr>
              <a:picLocks noChangeAspect="1"/>
            </p:cNvPicPr>
            <p:nvPr/>
          </p:nvPicPr>
          <p:blipFill>
            <a:blip r:embed="rId2" cstate="print"/>
            <a:srcRect l="71818" r="16515"/>
            <a:stretch>
              <a:fillRect/>
            </a:stretch>
          </p:blipFill>
          <p:spPr>
            <a:xfrm>
              <a:off x="5220072" y="2636912"/>
              <a:ext cx="792088" cy="597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" name="Group 30"/>
          <p:cNvGrpSpPr/>
          <p:nvPr/>
        </p:nvGrpSpPr>
        <p:grpSpPr>
          <a:xfrm>
            <a:off x="2828710" y="2348880"/>
            <a:ext cx="1128726" cy="1128727"/>
            <a:chOff x="2828710" y="2348880"/>
            <a:chExt cx="1128726" cy="1128727"/>
          </a:xfrm>
        </p:grpSpPr>
        <p:sp>
          <p:nvSpPr>
            <p:cNvPr id="94" name="Oval 93"/>
            <p:cNvSpPr/>
            <p:nvPr/>
          </p:nvSpPr>
          <p:spPr>
            <a:xfrm>
              <a:off x="282871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Slide 24.wmf"/>
            <p:cNvPicPr>
              <a:picLocks noChangeAspect="1"/>
            </p:cNvPicPr>
            <p:nvPr/>
          </p:nvPicPr>
          <p:blipFill>
            <a:blip r:embed="rId2" cstate="print"/>
            <a:srcRect l="59089" r="29243"/>
            <a:stretch>
              <a:fillRect/>
            </a:stretch>
          </p:blipFill>
          <p:spPr>
            <a:xfrm>
              <a:off x="2987824" y="2636912"/>
              <a:ext cx="792088" cy="597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roup 33"/>
          <p:cNvGrpSpPr/>
          <p:nvPr/>
        </p:nvGrpSpPr>
        <p:grpSpPr>
          <a:xfrm>
            <a:off x="7259698" y="2348880"/>
            <a:ext cx="1128726" cy="1128727"/>
            <a:chOff x="7259698" y="2348880"/>
            <a:chExt cx="1128726" cy="1128727"/>
          </a:xfrm>
        </p:grpSpPr>
        <p:sp>
          <p:nvSpPr>
            <p:cNvPr id="97" name="Oval 96"/>
            <p:cNvSpPr/>
            <p:nvPr/>
          </p:nvSpPr>
          <p:spPr>
            <a:xfrm>
              <a:off x="7259698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Slide 24.wmf"/>
            <p:cNvPicPr>
              <a:picLocks noChangeAspect="1"/>
            </p:cNvPicPr>
            <p:nvPr/>
          </p:nvPicPr>
          <p:blipFill>
            <a:blip r:embed="rId2" cstate="print"/>
            <a:srcRect l="86667" r="605"/>
            <a:stretch>
              <a:fillRect/>
            </a:stretch>
          </p:blipFill>
          <p:spPr>
            <a:xfrm>
              <a:off x="7380312" y="2636912"/>
              <a:ext cx="864096" cy="597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  ما </a:t>
            </a:r>
            <a:r>
              <a:rPr lang="ar-EG" sz="4000" b="1" dirty="0">
                <a:solidFill>
                  <a:srgbClr val="163E6F"/>
                </a:solidFill>
                <a:latin typeface="Helvetica 55 Roman" pitchFamily="34" charset="0"/>
              </a:rPr>
              <a:t>هي وظائف إدارة الأمدادات للمراجعة</a:t>
            </a:r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2536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/>
          <p:cNvSpPr txBox="1">
            <a:spLocks/>
          </p:cNvSpPr>
          <p:nvPr/>
        </p:nvSpPr>
        <p:spPr>
          <a:xfrm>
            <a:off x="1310610" y="1622872"/>
            <a:ext cx="6552728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ar-EG" sz="2800" b="1" dirty="0" smtClean="0">
                <a:solidFill>
                  <a:srgbClr val="EE3425"/>
                </a:solidFill>
                <a:latin typeface="Helvetica 55 Roman" pitchFamily="34" charset="0"/>
              </a:rPr>
              <a:t>     التوقع</a:t>
            </a:r>
            <a:endParaRPr lang="en-IN" sz="2800" b="1" dirty="0" smtClean="0">
              <a:solidFill>
                <a:srgbClr val="EE3425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en-US" sz="2400" b="1" dirty="0" smtClean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    توقع الأحتياجات .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 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الأمدادات والجرد المنسق بالمبيعات .</a:t>
            </a:r>
            <a:endParaRPr lang="en-US" sz="2400" b="1" dirty="0" smtClean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   ما </a:t>
            </a:r>
            <a:r>
              <a:rPr lang="ar-EG" sz="4000" b="1" dirty="0">
                <a:solidFill>
                  <a:srgbClr val="163E6F"/>
                </a:solidFill>
                <a:latin typeface="Helvetica 55 Roman" pitchFamily="34" charset="0"/>
              </a:rPr>
              <a:t>هي وظائف إدارة الأمدادات للمراجعة</a:t>
            </a:r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7547730" y="1640880"/>
            <a:ext cx="1128726" cy="1128727"/>
            <a:chOff x="611560" y="2348880"/>
            <a:chExt cx="1128726" cy="1128727"/>
          </a:xfrm>
        </p:grpSpPr>
        <p:sp>
          <p:nvSpPr>
            <p:cNvPr id="14" name="Oval 13"/>
            <p:cNvSpPr/>
            <p:nvPr/>
          </p:nvSpPr>
          <p:spPr>
            <a:xfrm>
              <a:off x="61156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Slide 24.wmf"/>
            <p:cNvPicPr>
              <a:picLocks noChangeAspect="1"/>
            </p:cNvPicPr>
            <p:nvPr/>
          </p:nvPicPr>
          <p:blipFill>
            <a:blip r:embed="rId2" cstate="print"/>
            <a:srcRect r="91338"/>
            <a:stretch>
              <a:fillRect/>
            </a:stretch>
          </p:blipFill>
          <p:spPr>
            <a:xfrm>
              <a:off x="827584" y="2528900"/>
              <a:ext cx="720080" cy="731274"/>
            </a:xfrm>
            <a:prstGeom prst="rect">
              <a:avLst/>
            </a:prstGeom>
          </p:spPr>
        </p:pic>
      </p:grpSp>
      <p:sp>
        <p:nvSpPr>
          <p:cNvPr id="16" name="Subtitle 2"/>
          <p:cNvSpPr txBox="1">
            <a:spLocks/>
          </p:cNvSpPr>
          <p:nvPr/>
        </p:nvSpPr>
        <p:spPr>
          <a:xfrm>
            <a:off x="891142" y="4120698"/>
            <a:ext cx="6552728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sz="2800" b="1" dirty="0" smtClean="0">
                <a:solidFill>
                  <a:srgbClr val="FF0000"/>
                </a:solidFill>
                <a:latin typeface="Helvetica 55 Roman" pitchFamily="34" charset="0"/>
              </a:rPr>
              <a:t>الشراء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dirty="0" smtClean="0">
                <a:solidFill>
                  <a:srgbClr val="000000"/>
                </a:solidFill>
                <a:latin typeface="Helvetica 55 Roman" pitchFamily="34" charset="0"/>
              </a:rPr>
              <a:t>(</a:t>
            </a:r>
            <a:r>
              <a:rPr lang="ar-EG" sz="2400" dirty="0">
                <a:solidFill>
                  <a:srgbClr val="000000"/>
                </a:solidFill>
                <a:latin typeface="Helvetica 55 Roman" pitchFamily="34" charset="0"/>
              </a:rPr>
              <a:t>القرارات والعقود)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التسعير ، الشروط ، التسليم ، الجودة ،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جدير بالثقة .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أقل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سعر ليس دائمًا أفضل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سعر .</a:t>
            </a:r>
            <a:r>
              <a:rPr lang="en-US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547730" y="4172481"/>
            <a:ext cx="1128726" cy="1128727"/>
            <a:chOff x="2828710" y="2348880"/>
            <a:chExt cx="1128726" cy="1128727"/>
          </a:xfrm>
        </p:grpSpPr>
        <p:sp>
          <p:nvSpPr>
            <p:cNvPr id="22" name="Oval 21"/>
            <p:cNvSpPr/>
            <p:nvPr/>
          </p:nvSpPr>
          <p:spPr>
            <a:xfrm>
              <a:off x="282871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Slide 24.wmf"/>
            <p:cNvPicPr>
              <a:picLocks noChangeAspect="1"/>
            </p:cNvPicPr>
            <p:nvPr/>
          </p:nvPicPr>
          <p:blipFill>
            <a:blip r:embed="rId2" cstate="print"/>
            <a:srcRect l="11261" r="80944"/>
            <a:stretch>
              <a:fillRect/>
            </a:stretch>
          </p:blipFill>
          <p:spPr>
            <a:xfrm>
              <a:off x="3059832" y="2492896"/>
              <a:ext cx="648072" cy="731274"/>
            </a:xfrm>
            <a:prstGeom prst="rect">
              <a:avLst/>
            </a:prstGeom>
          </p:spPr>
        </p:pic>
      </p:grpSp>
      <p:sp>
        <p:nvSpPr>
          <p:cNvPr id="3" name="Flowchart: Connector 2"/>
          <p:cNvSpPr/>
          <p:nvPr/>
        </p:nvSpPr>
        <p:spPr>
          <a:xfrm>
            <a:off x="7092280" y="4869160"/>
            <a:ext cx="72008" cy="6608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7283100" y="2951619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Connector 5"/>
          <p:cNvSpPr/>
          <p:nvPr/>
        </p:nvSpPr>
        <p:spPr>
          <a:xfrm flipH="1" flipV="1">
            <a:off x="7088113" y="5301208"/>
            <a:ext cx="62135" cy="7200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Flowchart: Connector 6"/>
          <p:cNvSpPr/>
          <p:nvPr/>
        </p:nvSpPr>
        <p:spPr>
          <a:xfrm>
            <a:off x="7283100" y="2486094"/>
            <a:ext cx="72008" cy="6608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1904556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 ما هي وظائف إدارة الإمدادات للمراجعة</a:t>
            </a:r>
            <a: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  <a:t/>
            </a:r>
            <a:b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</a:br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/>
          <p:cNvSpPr txBox="1">
            <a:spLocks/>
          </p:cNvSpPr>
          <p:nvPr/>
        </p:nvSpPr>
        <p:spPr>
          <a:xfrm>
            <a:off x="642910" y="1714488"/>
            <a:ext cx="6552728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SA" sz="2400" b="1" dirty="0" smtClean="0">
                <a:solidFill>
                  <a:srgbClr val="FF0000"/>
                </a:solidFill>
                <a:latin typeface="Helvetica 55 Roman" pitchFamily="34" charset="0"/>
              </a:rPr>
              <a:t>الإنتاج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وقت </a:t>
            </a:r>
            <a:r>
              <a:rPr lang="ar-SA" sz="2400" b="1" smtClean="0">
                <a:solidFill>
                  <a:srgbClr val="000000"/>
                </a:solidFill>
                <a:latin typeface="Helvetica 55 Roman" pitchFamily="34" charset="0"/>
              </a:rPr>
              <a:t>التوقف  </a:t>
            </a: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مكلف</a:t>
            </a:r>
            <a:endParaRPr lang="en-US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يجب أن تكون الإمدادات كافية ... لا تكدس أو تنقص المخزون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714348" y="3929066"/>
            <a:ext cx="6552728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ar-SA" sz="2400" b="1" dirty="0" smtClean="0">
                <a:solidFill>
                  <a:srgbClr val="FF0000"/>
                </a:solidFill>
              </a:rPr>
              <a:t>الجدولة</a:t>
            </a:r>
            <a:endParaRPr lang="en-IN" sz="2400" b="1" i="1" dirty="0">
              <a:solidFill>
                <a:srgbClr val="FF0000"/>
              </a:solidFill>
              <a:latin typeface="Helvetica 55 Roman" pitchFamily="34" charset="0"/>
            </a:endParaRP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التوقيت أمر بالغ الأهمية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اللوازم والمواد والمخزون تصل جميعها إلى العمل في نفس الوقت المحدد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قطع اللغز كلها مناسبة معا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572396" y="1785926"/>
            <a:ext cx="1128726" cy="1128727"/>
            <a:chOff x="5045041" y="2348880"/>
            <a:chExt cx="1128726" cy="1128727"/>
          </a:xfrm>
        </p:grpSpPr>
        <p:sp>
          <p:nvSpPr>
            <p:cNvPr id="23" name="Oval 22"/>
            <p:cNvSpPr/>
            <p:nvPr/>
          </p:nvSpPr>
          <p:spPr>
            <a:xfrm>
              <a:off x="5045041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Slide 24.wmf"/>
            <p:cNvPicPr>
              <a:picLocks noChangeAspect="1"/>
            </p:cNvPicPr>
            <p:nvPr/>
          </p:nvPicPr>
          <p:blipFill>
            <a:blip r:embed="rId2" cstate="print"/>
            <a:srcRect l="21655" r="67085"/>
            <a:stretch>
              <a:fillRect/>
            </a:stretch>
          </p:blipFill>
          <p:spPr>
            <a:xfrm>
              <a:off x="5220072" y="2528900"/>
              <a:ext cx="936104" cy="73127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572396" y="4357694"/>
            <a:ext cx="1128726" cy="1128727"/>
            <a:chOff x="7259698" y="2348880"/>
            <a:chExt cx="1128726" cy="1128727"/>
          </a:xfrm>
        </p:grpSpPr>
        <p:sp>
          <p:nvSpPr>
            <p:cNvPr id="26" name="Oval 25"/>
            <p:cNvSpPr/>
            <p:nvPr/>
          </p:nvSpPr>
          <p:spPr>
            <a:xfrm>
              <a:off x="7259698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lide 24.wmf"/>
            <p:cNvPicPr>
              <a:picLocks noChangeAspect="1"/>
            </p:cNvPicPr>
            <p:nvPr/>
          </p:nvPicPr>
          <p:blipFill>
            <a:blip r:embed="rId2" cstate="print"/>
            <a:srcRect l="36379" r="54093"/>
            <a:stretch>
              <a:fillRect/>
            </a:stretch>
          </p:blipFill>
          <p:spPr>
            <a:xfrm>
              <a:off x="7452320" y="2528900"/>
              <a:ext cx="792088" cy="731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18532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  <a:t> ما هي وظائف إدارة الإمدادات للمراجعة</a:t>
            </a:r>
            <a:b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</a:br>
            <a:endParaRPr lang="ar-SA" sz="4000" b="1" dirty="0" smtClean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571472" y="1571612"/>
            <a:ext cx="6696744" cy="2088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ar-SA" sz="2800" b="1" dirty="0" smtClean="0">
                <a:solidFill>
                  <a:srgbClr val="EE3425"/>
                </a:solidFill>
                <a:latin typeface="Helvetica 55 Roman" pitchFamily="34" charset="0"/>
              </a:rPr>
              <a:t>الجرد</a:t>
            </a:r>
            <a:endParaRPr lang="en-IN" sz="2800" b="1" dirty="0">
              <a:solidFill>
                <a:srgbClr val="EE3425"/>
              </a:solidFill>
              <a:latin typeface="Helvetica 55 Roman" pitchFamily="34" charset="0"/>
            </a:endParaRP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000" b="1" dirty="0" smtClean="0">
                <a:solidFill>
                  <a:srgbClr val="000000"/>
                </a:solidFill>
                <a:latin typeface="Helvetica 55 Roman" pitchFamily="34" charset="0"/>
              </a:rPr>
              <a:t>المخزون الصحيح (ما يبيع) والمخزون الكافي (المبالغ الصحيحة)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يؤثر العرض الزائد ونقص العرض على صافي الربح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571472" y="3857628"/>
            <a:ext cx="6696744" cy="22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ar-SA" sz="2400" b="1" dirty="0" smtClean="0">
                <a:solidFill>
                  <a:srgbClr val="FF0000"/>
                </a:solidFill>
                <a:latin typeface="Helvetica 55 Roman" pitchFamily="34" charset="0"/>
              </a:rPr>
              <a:t>وسائل النقل</a:t>
            </a:r>
            <a:endParaRPr lang="en-IN" sz="2400" b="1" dirty="0">
              <a:solidFill>
                <a:srgbClr val="FF0000"/>
              </a:solidFill>
              <a:latin typeface="Helvetica 55 Roman" pitchFamily="34" charset="0"/>
            </a:endParaRPr>
          </a:p>
          <a:p>
            <a:pPr marL="252000" lvl="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000" b="1" dirty="0" smtClean="0">
                <a:solidFill>
                  <a:srgbClr val="000000"/>
                </a:solidFill>
                <a:latin typeface="Helvetica 55 Roman" pitchFamily="34" charset="0"/>
              </a:rPr>
              <a:t>نوع النقل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000" b="1" dirty="0" smtClean="0">
                <a:solidFill>
                  <a:srgbClr val="000000"/>
                </a:solidFill>
                <a:latin typeface="Helvetica 55 Roman" pitchFamily="34" charset="0"/>
              </a:rPr>
              <a:t>التكلفة - من يدفع؟ بائع أم عميل؟</a:t>
            </a:r>
            <a:endParaRPr lang="en-IN" sz="20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800100" lvl="1" indent="-3429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sz="1800" b="1" dirty="0" smtClean="0">
                <a:solidFill>
                  <a:srgbClr val="000000"/>
                </a:solidFill>
                <a:latin typeface="Helvetica 55 Roman" pitchFamily="34" charset="0"/>
              </a:rPr>
              <a:t>أصل </a:t>
            </a:r>
            <a:r>
              <a:rPr lang="en-IN" sz="1800" b="1" dirty="0" smtClean="0">
                <a:solidFill>
                  <a:srgbClr val="000000"/>
                </a:solidFill>
                <a:latin typeface="Helvetica 55 Roman" pitchFamily="34" charset="0"/>
              </a:rPr>
              <a:t>FOB / </a:t>
            </a:r>
            <a:r>
              <a:rPr lang="ar-SA" sz="1800" b="1" dirty="0" smtClean="0">
                <a:solidFill>
                  <a:srgbClr val="000000"/>
                </a:solidFill>
                <a:latin typeface="Helvetica 55 Roman" pitchFamily="34" charset="0"/>
              </a:rPr>
              <a:t>نقطة الشحن - يدفع المشتري</a:t>
            </a:r>
          </a:p>
          <a:p>
            <a:pPr marL="800100" lvl="1" indent="-3429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sz="1800" b="1" dirty="0" smtClean="0">
                <a:solidFill>
                  <a:srgbClr val="000000"/>
                </a:solidFill>
                <a:latin typeface="Helvetica 55 Roman" pitchFamily="34" charset="0"/>
              </a:rPr>
              <a:t>وجهة </a:t>
            </a:r>
            <a:r>
              <a:rPr lang="en-US" sz="1800" b="1" dirty="0" smtClean="0">
                <a:solidFill>
                  <a:srgbClr val="000000"/>
                </a:solidFill>
                <a:latin typeface="Helvetica 55 Roman" pitchFamily="34" charset="0"/>
              </a:rPr>
              <a:t>FOB - </a:t>
            </a:r>
            <a:r>
              <a:rPr lang="ar-SA" sz="1800" b="1" dirty="0" smtClean="0">
                <a:solidFill>
                  <a:srgbClr val="000000"/>
                </a:solidFill>
                <a:latin typeface="Helvetica 55 Roman" pitchFamily="34" charset="0"/>
              </a:rPr>
              <a:t>البائع / البائع يدفع</a:t>
            </a:r>
            <a:br>
              <a:rPr lang="ar-SA" sz="1800" b="1" dirty="0" smtClean="0">
                <a:solidFill>
                  <a:srgbClr val="000000"/>
                </a:solidFill>
                <a:latin typeface="Helvetica 55 Roman" pitchFamily="34" charset="0"/>
              </a:rPr>
            </a:br>
            <a:endParaRPr lang="ar-SA" sz="18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marL="800100" lvl="1" indent="-342900" algn="l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endParaRPr lang="en-IN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643834" y="1928802"/>
            <a:ext cx="1128726" cy="1128727"/>
            <a:chOff x="611560" y="2348880"/>
            <a:chExt cx="1128726" cy="1128727"/>
          </a:xfrm>
        </p:grpSpPr>
        <p:sp>
          <p:nvSpPr>
            <p:cNvPr id="23" name="Oval 22"/>
            <p:cNvSpPr/>
            <p:nvPr/>
          </p:nvSpPr>
          <p:spPr>
            <a:xfrm>
              <a:off x="61156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Slide 24.wmf"/>
            <p:cNvPicPr>
              <a:picLocks noChangeAspect="1"/>
            </p:cNvPicPr>
            <p:nvPr/>
          </p:nvPicPr>
          <p:blipFill>
            <a:blip r:embed="rId2" cstate="print"/>
            <a:srcRect l="47421" r="43490"/>
            <a:stretch>
              <a:fillRect/>
            </a:stretch>
          </p:blipFill>
          <p:spPr>
            <a:xfrm>
              <a:off x="858638" y="2615788"/>
              <a:ext cx="617018" cy="597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" name="Group 24"/>
          <p:cNvGrpSpPr/>
          <p:nvPr/>
        </p:nvGrpSpPr>
        <p:grpSpPr>
          <a:xfrm>
            <a:off x="7572396" y="4286256"/>
            <a:ext cx="1128726" cy="1128727"/>
            <a:chOff x="2828710" y="2348880"/>
            <a:chExt cx="1128726" cy="1128727"/>
          </a:xfrm>
        </p:grpSpPr>
        <p:sp>
          <p:nvSpPr>
            <p:cNvPr id="26" name="Oval 25"/>
            <p:cNvSpPr/>
            <p:nvPr/>
          </p:nvSpPr>
          <p:spPr>
            <a:xfrm>
              <a:off x="282871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lide 24.wmf"/>
            <p:cNvPicPr>
              <a:picLocks noChangeAspect="1"/>
            </p:cNvPicPr>
            <p:nvPr/>
          </p:nvPicPr>
          <p:blipFill>
            <a:blip r:embed="rId2" cstate="print"/>
            <a:srcRect l="59089" r="29243"/>
            <a:stretch>
              <a:fillRect/>
            </a:stretch>
          </p:blipFill>
          <p:spPr>
            <a:xfrm>
              <a:off x="2987824" y="2636912"/>
              <a:ext cx="792088" cy="5971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="" xmlns:p14="http://schemas.microsoft.com/office/powerpoint/2010/main" val="1772300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 ما هي وظائف إدارة الإمدادات للمراجعة</a:t>
            </a:r>
            <a: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  <a:t/>
            </a:r>
            <a:b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</a:br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500034" y="1571612"/>
            <a:ext cx="6696744" cy="22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r>
              <a:rPr lang="ar-SA" sz="2400" b="1" dirty="0" smtClean="0">
                <a:solidFill>
                  <a:srgbClr val="FF0000"/>
                </a:solidFill>
                <a:latin typeface="Helvetica 55 Roman" pitchFamily="34" charset="0"/>
              </a:rPr>
              <a:t>التمويل</a:t>
            </a:r>
            <a:endParaRPr lang="en-IN" sz="2400" b="1" dirty="0">
              <a:solidFill>
                <a:srgbClr val="FF0000"/>
              </a:solidFill>
              <a:latin typeface="Helvetica 55 Roman" pitchFamily="34" charset="0"/>
            </a:endParaRP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000" b="1" dirty="0" smtClean="0">
                <a:solidFill>
                  <a:srgbClr val="000000"/>
                </a:solidFill>
                <a:latin typeface="Helvetica 55 Roman" pitchFamily="34" charset="0"/>
              </a:rPr>
              <a:t>مراجعة الأسعار والشروط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000" b="1" dirty="0" smtClean="0">
                <a:solidFill>
                  <a:srgbClr val="000000"/>
                </a:solidFill>
                <a:latin typeface="Helvetica 55 Roman" pitchFamily="34" charset="0"/>
              </a:rPr>
              <a:t>أي منهم هو الأكثر فائدة</a:t>
            </a:r>
          </a:p>
          <a:p>
            <a:pPr marL="800100" lvl="1" indent="-3429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sz="1800" b="1" dirty="0" smtClean="0">
                <a:solidFill>
                  <a:srgbClr val="000000"/>
                </a:solidFill>
                <a:latin typeface="Helvetica 55 Roman" pitchFamily="34" charset="0"/>
              </a:rPr>
              <a:t>تمويل البائعين مقابل المقرضين التقليديين</a:t>
            </a:r>
          </a:p>
          <a:p>
            <a:pPr marL="800100" lvl="1" indent="-3429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endParaRPr lang="ar-SA" sz="18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marL="800100" lvl="1" indent="-3429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endParaRPr lang="ar-SA" sz="1800" b="1" dirty="0" smtClean="0">
              <a:solidFill>
                <a:srgbClr val="000000"/>
              </a:solidFill>
              <a:latin typeface="Helvetica 55 Roman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429520" y="1785926"/>
            <a:ext cx="1128726" cy="1128727"/>
            <a:chOff x="611560" y="2348880"/>
            <a:chExt cx="1128726" cy="1128727"/>
          </a:xfrm>
        </p:grpSpPr>
        <p:sp>
          <p:nvSpPr>
            <p:cNvPr id="23" name="Oval 22"/>
            <p:cNvSpPr/>
            <p:nvPr/>
          </p:nvSpPr>
          <p:spPr>
            <a:xfrm>
              <a:off x="611560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Slide 24.wmf"/>
            <p:cNvPicPr>
              <a:picLocks noChangeAspect="1"/>
            </p:cNvPicPr>
            <p:nvPr/>
          </p:nvPicPr>
          <p:blipFill>
            <a:blip r:embed="rId2" cstate="print"/>
            <a:srcRect l="47421" r="43490"/>
            <a:stretch>
              <a:fillRect/>
            </a:stretch>
          </p:blipFill>
          <p:spPr>
            <a:xfrm>
              <a:off x="858638" y="2615788"/>
              <a:ext cx="617018" cy="597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مستطيل 9"/>
          <p:cNvSpPr/>
          <p:nvPr/>
        </p:nvSpPr>
        <p:spPr>
          <a:xfrm>
            <a:off x="3000364" y="3357562"/>
            <a:ext cx="46434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000" b="1" dirty="0" smtClean="0">
                <a:solidFill>
                  <a:srgbClr val="000000"/>
                </a:solidFill>
                <a:latin typeface="Helvetica 55 Roman" pitchFamily="34" charset="0"/>
              </a:rPr>
              <a:t>هل يتم احتساب تكلفة المال في سعر البيع؟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70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 ما هي وظائف إدارة الإمدادات للمراجعة</a:t>
            </a:r>
            <a: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  <a:t/>
            </a:r>
            <a:b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</a:br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/>
          <p:cNvSpPr txBox="1">
            <a:spLocks/>
          </p:cNvSpPr>
          <p:nvPr/>
        </p:nvSpPr>
        <p:spPr>
          <a:xfrm>
            <a:off x="428596" y="1643050"/>
            <a:ext cx="6552728" cy="3240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</a:pPr>
            <a:r>
              <a:rPr lang="ar-SA" sz="2400" b="1" dirty="0" smtClean="0">
                <a:solidFill>
                  <a:srgbClr val="FF0000"/>
                </a:solidFill>
                <a:latin typeface="Helvetica 55 Roman" pitchFamily="34" charset="0"/>
              </a:rPr>
              <a:t>طلبات العملاء الخاصة</a:t>
            </a:r>
          </a:p>
          <a:p>
            <a:pPr marL="252000" lvl="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النظر في الانقطاع المحتمل لسلسلة التوريد والعمليات العادية</a:t>
            </a:r>
          </a:p>
          <a:p>
            <a:pPr marL="252000" lvl="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التأثير المحتمل على صافي الربح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chemeClr val="tx1"/>
                </a:solidFill>
                <a:latin typeface="Helvetica 55 Roman" pitchFamily="34" charset="0"/>
              </a:rPr>
              <a:t>لا يمكن أن تؤدي الطلبات الخاصة إلى نتائج عكسية بالنسبة للأنشطة التجارية العادية</a:t>
            </a:r>
            <a:endParaRPr lang="en-IN" sz="2400" b="1" dirty="0">
              <a:solidFill>
                <a:schemeClr val="tx1"/>
              </a:solidFill>
              <a:latin typeface="Helvetica 55 Roman" pitchFamily="34" charset="0"/>
            </a:endParaRPr>
          </a:p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</a:pP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vetica 55 Roman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572396" y="1785926"/>
            <a:ext cx="1128726" cy="1128727"/>
            <a:chOff x="7259698" y="2348880"/>
            <a:chExt cx="1128726" cy="1128727"/>
          </a:xfrm>
        </p:grpSpPr>
        <p:sp>
          <p:nvSpPr>
            <p:cNvPr id="26" name="Oval 25"/>
            <p:cNvSpPr/>
            <p:nvPr/>
          </p:nvSpPr>
          <p:spPr>
            <a:xfrm>
              <a:off x="7259698" y="2348880"/>
              <a:ext cx="1128726" cy="1128727"/>
            </a:xfrm>
            <a:prstGeom prst="ellipse">
              <a:avLst/>
            </a:prstGeom>
            <a:noFill/>
            <a:ln w="6350" cmpd="sng">
              <a:solidFill>
                <a:schemeClr val="tx1">
                  <a:lumMod val="40000"/>
                  <a:lumOff val="6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lide 24.wmf"/>
            <p:cNvPicPr>
              <a:picLocks noChangeAspect="1"/>
            </p:cNvPicPr>
            <p:nvPr/>
          </p:nvPicPr>
          <p:blipFill>
            <a:blip r:embed="rId2" cstate="print"/>
            <a:srcRect l="86667" r="605"/>
            <a:stretch>
              <a:fillRect/>
            </a:stretch>
          </p:blipFill>
          <p:spPr>
            <a:xfrm>
              <a:off x="7380312" y="2636912"/>
              <a:ext cx="864096" cy="5971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="" xmlns:p14="http://schemas.microsoft.com/office/powerpoint/2010/main" val="3824422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116068" y="404664"/>
            <a:ext cx="8911864" cy="614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SA" sz="3700" b="1" dirty="0" smtClean="0">
                <a:solidFill>
                  <a:srgbClr val="1F497D"/>
                </a:solidFill>
                <a:latin typeface="Helvetica 55 Roman"/>
                <a:cs typeface="Helvetica 55 Roman"/>
              </a:rPr>
              <a:t>نظام فعال لإدارة الإمدادات للمراجعة</a:t>
            </a:r>
            <a:endParaRPr lang="en-IN" sz="3700" b="1" dirty="0">
              <a:solidFill>
                <a:srgbClr val="1F497D"/>
              </a:solidFill>
              <a:latin typeface="Helvetica 55 Roman"/>
              <a:cs typeface="Helvetica 55 Roman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9552" y="1052010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539552" y="1179803"/>
            <a:ext cx="8136904" cy="4178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التأثير الإيجابي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لنظام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فعال لإدارة الإمدادات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للمراجعة هو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أكثر من مجرد توفير في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التكاليف</a:t>
            </a:r>
          </a:p>
          <a:p>
            <a:pPr marL="709200" lvl="1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 لا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يوجد وقت توقف عن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العمل</a:t>
            </a:r>
          </a:p>
          <a:p>
            <a:pPr marL="709200" lvl="1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 السلع أو الخدمات المتاحة للعملاء</a:t>
            </a:r>
          </a:p>
          <a:p>
            <a:pPr marL="709200" lvl="1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 تسليم البضائع أو الخدمات في الوقت المحدد</a:t>
            </a:r>
          </a:p>
          <a:p>
            <a:pPr marL="709200" lvl="1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زيادة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رضا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العملاء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يؤدي إلى علاقات طويلة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الأمد</a:t>
            </a:r>
            <a:endParaRPr lang="ar-SA" b="1" dirty="0" smtClean="0">
              <a:solidFill>
                <a:prstClr val="black"/>
              </a:solidFill>
              <a:latin typeface="Helvetica 55 Roman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3132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SA" sz="8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65 Medium" pitchFamily="34" charset="0"/>
              </a:rPr>
              <a:t>يزداد الربح ليس فقط من خلال توفير التكاليف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SA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65 Medium" pitchFamily="34" charset="0"/>
              </a:rPr>
              <a:t/>
            </a:r>
            <a:br>
              <a:rPr lang="ar-SA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65 Medium" pitchFamily="34" charset="0"/>
              </a:rPr>
            </a:br>
            <a:endParaRPr lang="en-IN" sz="3600" b="1" dirty="0">
              <a:solidFill>
                <a:schemeClr val="tx1">
                  <a:lumMod val="75000"/>
                  <a:lumOff val="25000"/>
                </a:schemeClr>
              </a:solidFill>
              <a:latin typeface="Helvetica 65 Medium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39552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/>
          <p:cNvSpPr txBox="1">
            <a:spLocks/>
          </p:cNvSpPr>
          <p:nvPr/>
        </p:nvSpPr>
        <p:spPr>
          <a:xfrm>
            <a:off x="539552" y="1844824"/>
            <a:ext cx="8136904" cy="3888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لا يوجد وقت توقف عن </a:t>
            </a: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العمل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البضائع المتاحة للعملاء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>تسليم البضائع في الوقت المحدد</a:t>
            </a:r>
          </a:p>
          <a:p>
            <a:pPr marL="252000" lvl="1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sz="2400" b="1" dirty="0" smtClean="0">
                <a:solidFill>
                  <a:prstClr val="black"/>
                </a:solidFill>
                <a:latin typeface="Helvetica 55 Roman" pitchFamily="34" charset="0"/>
              </a:rPr>
              <a:t>زيادة </a:t>
            </a:r>
            <a:r>
              <a:rPr lang="ar-SA" sz="2400" b="1" dirty="0" smtClean="0">
                <a:solidFill>
                  <a:prstClr val="black"/>
                </a:solidFill>
                <a:latin typeface="Helvetica 55 Roman" pitchFamily="34" charset="0"/>
              </a:rPr>
              <a:t>رضا العملاء يؤدي إلى علاقات طويلة </a:t>
            </a:r>
            <a:r>
              <a:rPr lang="ar-SA" sz="2400" b="1" dirty="0" smtClean="0">
                <a:solidFill>
                  <a:prstClr val="black"/>
                </a:solidFill>
                <a:latin typeface="Helvetica 55 Roman" pitchFamily="34" charset="0"/>
              </a:rPr>
              <a:t>الأمد</a:t>
            </a:r>
            <a: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  <a:t/>
            </a:r>
            <a:br>
              <a:rPr lang="ar-SA" sz="2400" b="1" dirty="0" smtClean="0">
                <a:solidFill>
                  <a:srgbClr val="000000"/>
                </a:solidFill>
                <a:latin typeface="Helvetica 55 Roman" pitchFamily="34" charset="0"/>
              </a:rPr>
            </a:br>
            <a:endParaRPr lang="ar-SA" sz="2400" b="1" dirty="0" smtClean="0">
              <a:solidFill>
                <a:srgbClr val="000000"/>
              </a:solidFill>
              <a:latin typeface="Helvetica 55 Roman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79764832.jpg"/>
          <p:cNvPicPr>
            <a:picLocks noChangeAspect="1"/>
          </p:cNvPicPr>
          <p:nvPr/>
        </p:nvPicPr>
        <p:blipFill>
          <a:blip r:embed="rId2" cstate="print"/>
          <a:srcRect l="8010" r="3601"/>
          <a:stretch>
            <a:fillRect/>
          </a:stretch>
        </p:blipFill>
        <p:spPr>
          <a:xfrm>
            <a:off x="0" y="1"/>
            <a:ext cx="9144000" cy="68870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870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0" y="0"/>
            <a:ext cx="3885749" cy="3885749"/>
          </a:xfrm>
          <a:prstGeom prst="ellipse">
            <a:avLst/>
          </a:prstGeom>
          <a:solidFill>
            <a:srgbClr val="163E6F"/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</a:rPr>
              <a:t>   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28596" y="1071546"/>
            <a:ext cx="3168352" cy="2736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3600" b="1" dirty="0" smtClean="0">
                <a:solidFill>
                  <a:prstClr val="white"/>
                </a:solidFill>
                <a:latin typeface="Helvetica 55 Roman" pitchFamily="34" charset="0"/>
              </a:rPr>
              <a:t>ملخص لنظام إدارة سلسلة التوريد الفعال</a:t>
            </a:r>
          </a:p>
          <a:p>
            <a:r>
              <a:rPr lang="ar-SA" sz="3600" b="1" dirty="0" smtClean="0">
                <a:solidFill>
                  <a:prstClr val="white"/>
                </a:solidFill>
                <a:latin typeface="Helvetica 55 Roman" pitchFamily="34" charset="0"/>
              </a:rPr>
              <a:t/>
            </a:r>
            <a:br>
              <a:rPr lang="ar-SA" sz="3600" b="1" dirty="0" smtClean="0">
                <a:solidFill>
                  <a:prstClr val="white"/>
                </a:solidFill>
                <a:latin typeface="Helvetica 55 Roman" pitchFamily="34" charset="0"/>
              </a:rPr>
            </a:br>
            <a:endParaRPr lang="en-IN" sz="3600" b="1" dirty="0">
              <a:solidFill>
                <a:prstClr val="white"/>
              </a:solidFill>
              <a:latin typeface="Helvetica 55 Roman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32040" y="119070"/>
            <a:ext cx="2687322" cy="2687322"/>
          </a:xfrm>
          <a:prstGeom prst="ellips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</a:rPr>
              <a:t>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00628" y="1071546"/>
            <a:ext cx="2710539" cy="182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  <a:t>يحسن العمليات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  <a:t/>
            </a:r>
            <a:b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</a:br>
            <a:endParaRPr lang="en-US" sz="3200" b="1" dirty="0">
              <a:solidFill>
                <a:prstClr val="white"/>
              </a:solidFill>
              <a:latin typeface="Helvetica 55 Roman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851920" y="3212976"/>
            <a:ext cx="2687322" cy="2687322"/>
          </a:xfrm>
          <a:prstGeom prst="ellips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</a:rPr>
              <a:t>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57620" y="4214818"/>
            <a:ext cx="2710539" cy="182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  <a:t>يخفض التكاليف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  <a:t/>
            </a:r>
            <a:b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</a:br>
            <a:endParaRPr lang="en-US" sz="3200" b="1" dirty="0">
              <a:solidFill>
                <a:prstClr val="white"/>
              </a:solidFill>
              <a:latin typeface="Helvetica 55 Roman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331640" y="4170678"/>
            <a:ext cx="2687322" cy="2687322"/>
          </a:xfrm>
          <a:prstGeom prst="ellipse">
            <a:avLst/>
          </a:prstGeom>
          <a:solidFill>
            <a:schemeClr val="tx2">
              <a:lumMod val="60000"/>
              <a:lumOff val="4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</a:rPr>
              <a:t>  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43042" y="4929198"/>
            <a:ext cx="2143139" cy="2412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  <a:t>يقلل من الوقت والجهد الضائع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  <a:t/>
            </a:r>
            <a:b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</a:br>
            <a:endParaRPr lang="en-US" sz="3200" b="1" dirty="0">
              <a:solidFill>
                <a:prstClr val="white"/>
              </a:solidFill>
              <a:latin typeface="Helvetica 55 Roman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28184" y="2492896"/>
            <a:ext cx="2687322" cy="2687322"/>
          </a:xfrm>
          <a:prstGeom prst="ellipse">
            <a:avLst/>
          </a:prstGeom>
          <a:solidFill>
            <a:srgbClr val="FF000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prstClr val="white"/>
                </a:solidFill>
              </a:rPr>
              <a:t>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86512" y="3286124"/>
            <a:ext cx="26575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  <a:t>يحقق رضا العملاء!</a:t>
            </a:r>
          </a:p>
          <a:p>
            <a:pPr algn="ctr"/>
            <a: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  <a:t/>
            </a:r>
            <a:br>
              <a:rPr lang="ar-SA" sz="3200" b="1" dirty="0" smtClean="0">
                <a:solidFill>
                  <a:prstClr val="white"/>
                </a:solidFill>
                <a:latin typeface="Helvetica 55 Roman" pitchFamily="34" charset="0"/>
              </a:rPr>
            </a:br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04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618" y="1167904"/>
            <a:ext cx="81009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11500" b="1" dirty="0" smtClean="0">
                <a:solidFill>
                  <a:prstClr val="white"/>
                </a:solidFill>
                <a:latin typeface="Helvetica 55 Roman" pitchFamily="34" charset="0"/>
              </a:rPr>
              <a:t>الإدارة من أجل التغيير</a:t>
            </a:r>
          </a:p>
          <a:p>
            <a:pPr algn="ctr"/>
            <a:r>
              <a:rPr lang="ar-SA" sz="11500" b="1" dirty="0" smtClean="0">
                <a:solidFill>
                  <a:prstClr val="white"/>
                </a:solidFill>
                <a:latin typeface="Helvetica 55 Roman" pitchFamily="34" charset="0"/>
              </a:rPr>
              <a:t/>
            </a:r>
            <a:br>
              <a:rPr lang="ar-SA" sz="11500" b="1" dirty="0" smtClean="0">
                <a:solidFill>
                  <a:prstClr val="white"/>
                </a:solidFill>
                <a:latin typeface="Helvetica 55 Roman" pitchFamily="34" charset="0"/>
              </a:rPr>
            </a:br>
            <a:endParaRPr lang="en-US" sz="11500" b="1" dirty="0">
              <a:solidFill>
                <a:prstClr val="white"/>
              </a:solidFill>
              <a:latin typeface="Helvetica 55 Roman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160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title 2"/>
          <p:cNvSpPr txBox="1">
            <a:spLocks/>
          </p:cNvSpPr>
          <p:nvPr/>
        </p:nvSpPr>
        <p:spPr>
          <a:xfrm>
            <a:off x="1411040" y="1941890"/>
            <a:ext cx="7776864" cy="3593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r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                    تحسين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الكفأة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التشغيلية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. </a:t>
            </a:r>
          </a:p>
          <a:p>
            <a:pPr marL="252000" lvl="0" indent="-252000" algn="r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                    تحقيق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أعلى قدر من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الأرباح .                             </a:t>
            </a:r>
          </a:p>
          <a:p>
            <a:pPr marL="252000" lvl="0" indent="-252000" algn="r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                    تطويرات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مستمرة في انظمة الحياة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اليومية .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836359" y="1768605"/>
            <a:ext cx="792088" cy="792088"/>
            <a:chOff x="611560" y="1844824"/>
            <a:chExt cx="792088" cy="792088"/>
          </a:xfrm>
        </p:grpSpPr>
        <p:sp>
          <p:nvSpPr>
            <p:cNvPr id="24" name="Oval 23"/>
            <p:cNvSpPr/>
            <p:nvPr/>
          </p:nvSpPr>
          <p:spPr>
            <a:xfrm>
              <a:off x="611560" y="1844824"/>
              <a:ext cx="792088" cy="792088"/>
            </a:xfrm>
            <a:prstGeom prst="ellipse">
              <a:avLst/>
            </a:prstGeom>
            <a:noFill/>
            <a:ln w="63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 descr="Page 5 Icons.wmf"/>
            <p:cNvPicPr>
              <a:picLocks noChangeAspect="1"/>
            </p:cNvPicPr>
            <p:nvPr/>
          </p:nvPicPr>
          <p:blipFill>
            <a:blip r:embed="rId2" cstate="print"/>
            <a:srcRect r="76941"/>
            <a:stretch>
              <a:fillRect/>
            </a:stretch>
          </p:blipFill>
          <p:spPr>
            <a:xfrm>
              <a:off x="707331" y="2058070"/>
              <a:ext cx="648072" cy="43204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6359" y="2995335"/>
            <a:ext cx="792088" cy="792088"/>
            <a:chOff x="611560" y="2924944"/>
            <a:chExt cx="792088" cy="792088"/>
          </a:xfrm>
        </p:grpSpPr>
        <p:sp>
          <p:nvSpPr>
            <p:cNvPr id="48" name="Oval 47"/>
            <p:cNvSpPr/>
            <p:nvPr/>
          </p:nvSpPr>
          <p:spPr>
            <a:xfrm>
              <a:off x="611560" y="292494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 descr="Page 5 Icons.wmf"/>
            <p:cNvPicPr>
              <a:picLocks noChangeAspect="1"/>
            </p:cNvPicPr>
            <p:nvPr/>
          </p:nvPicPr>
          <p:blipFill>
            <a:blip r:embed="rId2" cstate="print"/>
            <a:srcRect l="28183" r="53882"/>
            <a:stretch>
              <a:fillRect/>
            </a:stretch>
          </p:blipFill>
          <p:spPr>
            <a:xfrm>
              <a:off x="714525" y="3097535"/>
              <a:ext cx="504056" cy="43204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7836359" y="4198078"/>
            <a:ext cx="792088" cy="792088"/>
            <a:chOff x="611560" y="4005064"/>
            <a:chExt cx="792088" cy="792088"/>
          </a:xfrm>
        </p:grpSpPr>
        <p:sp>
          <p:nvSpPr>
            <p:cNvPr id="51" name="Oval 50"/>
            <p:cNvSpPr/>
            <p:nvPr/>
          </p:nvSpPr>
          <p:spPr>
            <a:xfrm>
              <a:off x="611560" y="400506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Page 5 Icons.wmf"/>
            <p:cNvPicPr>
              <a:picLocks noChangeAspect="1"/>
            </p:cNvPicPr>
            <p:nvPr/>
          </p:nvPicPr>
          <p:blipFill>
            <a:blip r:embed="rId2" cstate="print"/>
            <a:srcRect l="56367" r="25698"/>
            <a:stretch>
              <a:fillRect/>
            </a:stretch>
          </p:blipFill>
          <p:spPr>
            <a:xfrm>
              <a:off x="762720" y="4182418"/>
              <a:ext cx="504056" cy="43204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7836359" y="5400821"/>
            <a:ext cx="792088" cy="792088"/>
            <a:chOff x="611560" y="5085184"/>
            <a:chExt cx="792088" cy="792088"/>
          </a:xfrm>
        </p:grpSpPr>
        <p:sp>
          <p:nvSpPr>
            <p:cNvPr id="54" name="Oval 53"/>
            <p:cNvSpPr/>
            <p:nvPr/>
          </p:nvSpPr>
          <p:spPr>
            <a:xfrm>
              <a:off x="611560" y="508518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Page 5 Icons.wmf"/>
            <p:cNvPicPr>
              <a:picLocks noChangeAspect="1"/>
            </p:cNvPicPr>
            <p:nvPr/>
          </p:nvPicPr>
          <p:blipFill>
            <a:blip r:embed="rId2" cstate="print"/>
            <a:srcRect l="79425" r="-2484"/>
            <a:stretch>
              <a:fillRect/>
            </a:stretch>
          </p:blipFill>
          <p:spPr>
            <a:xfrm>
              <a:off x="676424" y="5267870"/>
              <a:ext cx="576064" cy="384043"/>
            </a:xfrm>
            <a:prstGeom prst="rect">
              <a:avLst/>
            </a:prstGeom>
          </p:spPr>
        </p:pic>
      </p:grpSp>
      <p:sp>
        <p:nvSpPr>
          <p:cNvPr id="13" name="Subtitle 2"/>
          <p:cNvSpPr txBox="1">
            <a:spLocks/>
          </p:cNvSpPr>
          <p:nvPr/>
        </p:nvSpPr>
        <p:spPr>
          <a:xfrm>
            <a:off x="539552" y="620688"/>
            <a:ext cx="8136904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كيف ؟</a:t>
            </a:r>
            <a:endParaRPr lang="en-US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/>
          <p:cNvSpPr txBox="1">
            <a:spLocks/>
          </p:cNvSpPr>
          <p:nvPr/>
        </p:nvSpPr>
        <p:spPr>
          <a:xfrm>
            <a:off x="776044" y="5325418"/>
            <a:ext cx="6500858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spcBef>
                <a:spcPts val="0"/>
              </a:spcBef>
              <a:spcAft>
                <a:spcPts val="480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تنوع واسع في المعرفة في جميع الوظائف الأساسية لتحقيق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النجاح .</a:t>
            </a:r>
            <a:endParaRPr lang="en-US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3143240" y="1714488"/>
            <a:ext cx="5760640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ثابت واحد في العمل هو التغيير (ليس خيارًا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)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يجب أن تتبنى الشركات التغيير بدلاً من مقاومة التغيير (التغيير لن يختفي)</a:t>
            </a:r>
          </a:p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خطة للتغيير 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المنظم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/>
            </a:r>
            <a:b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</a:br>
            <a:endParaRPr lang="ar-SA" b="1" dirty="0" smtClean="0">
              <a:solidFill>
                <a:prstClr val="black"/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85852" y="571480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ar-SA" sz="19200" b="1" dirty="0" smtClean="0">
                <a:solidFill>
                  <a:srgbClr val="163E6F"/>
                </a:solidFill>
                <a:latin typeface="Helvetica 55 Roman" pitchFamily="34" charset="0"/>
              </a:rPr>
              <a:t>إدارة التغيير</a:t>
            </a:r>
          </a:p>
          <a:p>
            <a:pPr rtl="1"/>
            <a: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  <a:t/>
            </a:r>
            <a:b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</a:br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643042" y="1357298"/>
            <a:ext cx="720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utterstock_189635450 [Converted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2918"/>
            <a:ext cx="3131840" cy="56842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="" xmlns:p14="http://schemas.microsoft.com/office/powerpoint/2010/main" val="274066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340767"/>
            <a:ext cx="8280920" cy="4518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العوامل الداخلية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:</a:t>
            </a:r>
          </a:p>
          <a:p>
            <a:pPr marL="709200" lvl="1" indent="-2520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ابحث عن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توفيرا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في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التكاليف</a:t>
            </a:r>
          </a:p>
          <a:p>
            <a:pPr marL="709200" lvl="1" indent="-2520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تحسين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جودة المنتج أو الخدمة</a:t>
            </a:r>
          </a:p>
          <a:p>
            <a:pPr marL="709200" lvl="1" indent="-2520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تقليل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ساعات العمل</a:t>
            </a:r>
          </a:p>
          <a:p>
            <a:pPr marL="709200" lvl="1" indent="-2520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قلل من ضغوط الموظفين</a:t>
            </a:r>
          </a:p>
          <a:p>
            <a:pPr marL="709200" lvl="1" indent="-2520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تحسين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الأمن الداخلي</a:t>
            </a:r>
          </a:p>
          <a:p>
            <a:pPr marL="709200" lvl="1" indent="-2520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 توحيد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سير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العمل</a:t>
            </a: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marL="914400" lvl="1" indent="-457200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lvl="1" algn="l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92411"/>
          </a:xfrm>
          <a:prstGeom prst="rect">
            <a:avLst/>
          </a:prstGeom>
          <a:solidFill>
            <a:srgbClr val="163E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87624" y="404664"/>
            <a:ext cx="705678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b="1" dirty="0">
              <a:solidFill>
                <a:prstClr val="white"/>
              </a:solidFill>
              <a:latin typeface="Helvetica 65 Medium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9512" y="332656"/>
            <a:ext cx="871296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  <a:t>ما الذي يسبب التغيير؟</a:t>
            </a:r>
          </a:p>
          <a:p>
            <a:r>
              <a:rPr lang="ar-SA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  <a:t/>
            </a:r>
            <a:br>
              <a:rPr lang="ar-SA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</a:br>
            <a:endParaRPr lang="en-IN" b="1" dirty="0">
              <a:solidFill>
                <a:prstClr val="white"/>
              </a:solidFill>
              <a:latin typeface="Helvetica 55 Roman"/>
              <a:cs typeface="Helvetica 55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5254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340767"/>
            <a:ext cx="8280920" cy="4518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عوامل خارجية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:</a:t>
            </a: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marL="914400" lvl="1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رغبات العملاء واحتياجاتهم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تتغير</a:t>
            </a:r>
          </a:p>
          <a:p>
            <a:pPr marL="914400" lvl="1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تغييرات الصناعة</a:t>
            </a:r>
          </a:p>
          <a:p>
            <a:pPr marL="914400" lvl="1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المنافسة</a:t>
            </a:r>
          </a:p>
          <a:p>
            <a:pPr marL="914400" lvl="1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عوامل اقتصادية</a:t>
            </a:r>
          </a:p>
          <a:p>
            <a:pPr marL="914400" lvl="1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قوانين أو لوائح جديدة</a:t>
            </a:r>
          </a:p>
          <a:p>
            <a:pPr marL="914400" lvl="1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ضغوط من المستثمرين لتحسين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الأرباح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/>
            </a:r>
            <a:b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</a:b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/>
            </a:r>
            <a:b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</a:br>
            <a:endParaRPr lang="ar-SA" b="1" dirty="0" smtClean="0">
              <a:solidFill>
                <a:srgbClr val="000000"/>
              </a:solidFill>
              <a:latin typeface="Helvetica 55 Roman"/>
              <a:cs typeface="Helvetica 55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92411"/>
          </a:xfrm>
          <a:prstGeom prst="rect">
            <a:avLst/>
          </a:prstGeom>
          <a:solidFill>
            <a:srgbClr val="163E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87624" y="404664"/>
            <a:ext cx="705678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b="1" dirty="0">
              <a:solidFill>
                <a:prstClr val="white"/>
              </a:solidFill>
              <a:latin typeface="Helvetica 65 Medium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9512" y="332656"/>
            <a:ext cx="871296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  <a:t>ما الذي يسبب التغيير؟</a:t>
            </a:r>
          </a:p>
          <a:p>
            <a:r>
              <a:rPr lang="ar-SA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  <a:t/>
            </a:r>
            <a:br>
              <a:rPr lang="ar-SA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</a:br>
            <a:endParaRPr lang="en-IN" b="1" dirty="0">
              <a:solidFill>
                <a:prstClr val="white"/>
              </a:solidFill>
              <a:latin typeface="Helvetica 55 Roman"/>
              <a:cs typeface="Helvetica 55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5469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340767"/>
            <a:ext cx="8280920" cy="4518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تأثير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الأمازون</a:t>
            </a:r>
            <a:endParaRPr lang="en-IN" b="1" dirty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marL="914400" lvl="1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طريقة تسوق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المستهلكين</a:t>
            </a:r>
            <a:endParaRPr lang="en-IN" b="1" dirty="0" smtClean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marL="1371600" lvl="2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§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عبر الإنترنت مقابل البيع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بالتجزئة</a:t>
            </a:r>
            <a:endParaRPr lang="en-IN" b="1" dirty="0" smtClean="0">
              <a:solidFill>
                <a:srgbClr val="000000"/>
              </a:solidFill>
              <a:latin typeface="Helvetica 55 Roman"/>
              <a:cs typeface="Helvetica 55 Roman"/>
            </a:endParaRPr>
          </a:p>
          <a:p>
            <a:pPr marL="914400" lvl="1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أسعار </a:t>
            </a: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تنافسية</a:t>
            </a:r>
          </a:p>
          <a:p>
            <a:pPr marL="914400" lvl="1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الطلب على خدمات إضافية</a:t>
            </a:r>
          </a:p>
          <a:p>
            <a:pPr marL="914400" lvl="1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pitchFamily="2" charset="2"/>
              <a:buChar char="Ø"/>
            </a:pPr>
            <a:r>
              <a:rPr lang="ar-SA" b="1" dirty="0" smtClean="0">
                <a:solidFill>
                  <a:srgbClr val="000000"/>
                </a:solidFill>
                <a:latin typeface="Helvetica 55 Roman"/>
                <a:cs typeface="Helvetica 55 Roman"/>
              </a:rPr>
              <a:t>تغيير في سياسات الإرجاع</a:t>
            </a:r>
          </a:p>
          <a:p>
            <a:pPr marL="914400" lvl="1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endParaRPr lang="ar-SA" b="1" dirty="0" smtClean="0">
              <a:solidFill>
                <a:srgbClr val="000000"/>
              </a:solidFill>
              <a:latin typeface="Helvetica 55 Roman"/>
              <a:cs typeface="Helvetica 55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1292411"/>
          </a:xfrm>
          <a:prstGeom prst="rect">
            <a:avLst/>
          </a:prstGeom>
          <a:solidFill>
            <a:srgbClr val="163E6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187624" y="404664"/>
            <a:ext cx="705678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b="1" dirty="0">
              <a:solidFill>
                <a:prstClr val="white"/>
              </a:solidFill>
              <a:latin typeface="Helvetica 65 Medium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9512" y="332656"/>
            <a:ext cx="871296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  <a:t>المثال الحالي للعامل الخارجي</a:t>
            </a:r>
          </a:p>
          <a:p>
            <a:r>
              <a:rPr lang="ar-SA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  <a:t/>
            </a:r>
            <a:br>
              <a:rPr lang="ar-SA" sz="4000" b="1" dirty="0" smtClean="0">
                <a:solidFill>
                  <a:prstClr val="white"/>
                </a:solidFill>
                <a:latin typeface="Helvetica 55 Roman"/>
                <a:cs typeface="Helvetica 55 Roman"/>
              </a:rPr>
            </a:br>
            <a:endParaRPr lang="en-IN" b="1" dirty="0">
              <a:solidFill>
                <a:prstClr val="white"/>
              </a:solidFill>
              <a:latin typeface="Helvetica 55 Roman"/>
              <a:cs typeface="Helvetica 55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600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2314277" y="1714488"/>
            <a:ext cx="6829723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5200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ما هي التغييرات التي سيكون لها أقل قدر من مقاطعة الأعمال</a:t>
            </a: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؟</a:t>
            </a:r>
          </a:p>
          <a:p>
            <a:pPr marL="745200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ما هي التغييرات التي ستوفر أقصى قدر من الكفاءة؟</a:t>
            </a:r>
          </a:p>
          <a:p>
            <a:pPr marL="745200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  <a:buFont typeface="Wingdings" charset="2"/>
              <a:buChar char="Ø"/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>ما هو أفضل وقت لتنفيذ التغييرات؟</a:t>
            </a:r>
          </a:p>
          <a:p>
            <a:pPr marL="745200" indent="-457200" algn="r" rtl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EE3425"/>
              </a:buClr>
            </a:pPr>
            <a: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  <a:t/>
            </a:r>
            <a:br>
              <a:rPr lang="ar-SA" b="1" dirty="0" smtClean="0">
                <a:solidFill>
                  <a:prstClr val="black"/>
                </a:solidFill>
                <a:latin typeface="Helvetica 55 Roman" pitchFamily="34" charset="0"/>
              </a:rPr>
            </a:br>
            <a:endParaRPr lang="ar-SA" b="1" dirty="0" smtClean="0">
              <a:solidFill>
                <a:prstClr val="black"/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357422" y="64291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SA" sz="14800" b="1" dirty="0" smtClean="0">
                <a:solidFill>
                  <a:srgbClr val="163E6F"/>
                </a:solidFill>
                <a:latin typeface="Helvetica 55 Roman" pitchFamily="34" charset="0"/>
              </a:rPr>
              <a:t>خطة للتغيير</a:t>
            </a:r>
          </a:p>
          <a:p>
            <a: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  <a:t/>
            </a:r>
            <a:br>
              <a:rPr lang="ar-SA" sz="4000" b="1" dirty="0" smtClean="0">
                <a:solidFill>
                  <a:srgbClr val="163E6F"/>
                </a:solidFill>
                <a:latin typeface="Helvetica 55 Roman" pitchFamily="34" charset="0"/>
              </a:rPr>
            </a:br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714480" y="1357298"/>
            <a:ext cx="720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utterstock_189635450 [Converted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42918"/>
            <a:ext cx="3131840" cy="56842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="" xmlns:p14="http://schemas.microsoft.com/office/powerpoint/2010/main" val="910746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67744" y="1268760"/>
            <a:ext cx="6876256" cy="1224136"/>
            <a:chOff x="2267744" y="1268760"/>
            <a:chExt cx="6876256" cy="1224136"/>
          </a:xfrm>
        </p:grpSpPr>
        <p:sp>
          <p:nvSpPr>
            <p:cNvPr id="8" name="Rectangle 7"/>
            <p:cNvSpPr/>
            <p:nvPr/>
          </p:nvSpPr>
          <p:spPr>
            <a:xfrm>
              <a:off x="2267744" y="1268760"/>
              <a:ext cx="6876256" cy="1224136"/>
            </a:xfrm>
            <a:prstGeom prst="rect">
              <a:avLst/>
            </a:prstGeom>
            <a:solidFill>
              <a:srgbClr val="163E6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4644008" y="1340768"/>
              <a:ext cx="4104456" cy="10801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rtl="1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ar-SA" sz="3000" b="1" dirty="0" smtClean="0">
                  <a:solidFill>
                    <a:schemeClr val="bg1"/>
                  </a:solidFill>
                  <a:latin typeface="Helvetica 55 Roman" pitchFamily="34" charset="0"/>
                </a:rPr>
                <a:t>ادفع مشروعك الصغير إلى النجاح</a:t>
              </a:r>
            </a:p>
            <a:p>
              <a:pPr lvl="0" algn="r" rtl="1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ar-SA" sz="3000" b="1" dirty="0" smtClean="0">
                  <a:solidFill>
                    <a:schemeClr val="bg1"/>
                  </a:solidFill>
                  <a:latin typeface="Helvetica 55 Roman" pitchFamily="34" charset="0"/>
                </a:rPr>
                <a:t/>
              </a:r>
              <a:br>
                <a:rPr lang="ar-SA" sz="3000" b="1" dirty="0" smtClean="0">
                  <a:solidFill>
                    <a:schemeClr val="bg1"/>
                  </a:solidFill>
                  <a:latin typeface="Helvetica 55 Roman" pitchFamily="34" charset="0"/>
                </a:rPr>
              </a:br>
              <a:endParaRPr lang="en-IN" sz="3000" b="1" dirty="0">
                <a:solidFill>
                  <a:schemeClr val="bg1"/>
                </a:solidFill>
                <a:latin typeface="Helvetica 55 Roman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55776" y="2960948"/>
            <a:ext cx="6588224" cy="1224136"/>
            <a:chOff x="2555776" y="2960948"/>
            <a:chExt cx="6588224" cy="1224136"/>
          </a:xfrm>
        </p:grpSpPr>
        <p:sp>
          <p:nvSpPr>
            <p:cNvPr id="11" name="Rectangle 10"/>
            <p:cNvSpPr/>
            <p:nvPr/>
          </p:nvSpPr>
          <p:spPr>
            <a:xfrm>
              <a:off x="2555776" y="2960948"/>
              <a:ext cx="6588224" cy="1224136"/>
            </a:xfrm>
            <a:prstGeom prst="rect">
              <a:avLst/>
            </a:prstGeom>
            <a:solidFill>
              <a:srgbClr val="EE342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ubtitle 2"/>
            <p:cNvSpPr txBox="1">
              <a:spLocks/>
            </p:cNvSpPr>
            <p:nvPr/>
          </p:nvSpPr>
          <p:spPr>
            <a:xfrm>
              <a:off x="4644008" y="3032956"/>
              <a:ext cx="3744416" cy="10801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rtl="1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ar-SA" sz="3000" b="1" dirty="0" smtClean="0">
                  <a:solidFill>
                    <a:schemeClr val="bg1"/>
                  </a:solidFill>
                  <a:latin typeface="Helvetica 55 Roman" pitchFamily="34" charset="0"/>
                </a:rPr>
                <a:t>انتقل من الركود إلى الارتفاع!</a:t>
              </a:r>
            </a:p>
            <a:p>
              <a:pPr lvl="0" algn="l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ar-SA" sz="3000" b="1" dirty="0" smtClean="0">
                  <a:solidFill>
                    <a:schemeClr val="bg1"/>
                  </a:solidFill>
                  <a:latin typeface="Helvetica 55 Roman" pitchFamily="34" charset="0"/>
                </a:rPr>
                <a:t/>
              </a:r>
              <a:br>
                <a:rPr lang="ar-SA" sz="3000" b="1" dirty="0" smtClean="0">
                  <a:solidFill>
                    <a:schemeClr val="bg1"/>
                  </a:solidFill>
                  <a:latin typeface="Helvetica 55 Roman" pitchFamily="34" charset="0"/>
                </a:rPr>
              </a:br>
              <a:endParaRPr lang="en-IN" sz="3000" b="1" dirty="0">
                <a:solidFill>
                  <a:schemeClr val="bg1"/>
                </a:solidFill>
                <a:latin typeface="Helvetica 55 Roman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71800" y="4653136"/>
            <a:ext cx="6372200" cy="792088"/>
            <a:chOff x="2771800" y="4653136"/>
            <a:chExt cx="6372200" cy="792088"/>
          </a:xfrm>
        </p:grpSpPr>
        <p:sp>
          <p:nvSpPr>
            <p:cNvPr id="14" name="Rectangle 13"/>
            <p:cNvSpPr/>
            <p:nvPr/>
          </p:nvSpPr>
          <p:spPr>
            <a:xfrm>
              <a:off x="2771800" y="4653136"/>
              <a:ext cx="6372200" cy="792088"/>
            </a:xfrm>
            <a:prstGeom prst="rect">
              <a:avLst/>
            </a:prstGeom>
            <a:solidFill>
              <a:srgbClr val="163E6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3929058" y="4786322"/>
              <a:ext cx="4824536" cy="5040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 rtl="1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ar-SA" sz="3000" b="1" dirty="0" smtClean="0">
                  <a:solidFill>
                    <a:schemeClr val="bg1"/>
                  </a:solidFill>
                  <a:latin typeface="Helvetica 55 Roman" pitchFamily="34" charset="0"/>
                </a:rPr>
                <a:t>المعرفة هي المفتاح!</a:t>
              </a:r>
            </a:p>
            <a:p>
              <a:pPr lvl="0" algn="l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ar-SA" sz="3000" b="1" dirty="0" smtClean="0">
                  <a:solidFill>
                    <a:schemeClr val="bg1"/>
                  </a:solidFill>
                  <a:latin typeface="Helvetica 55 Roman" pitchFamily="34" charset="0"/>
                </a:rPr>
                <a:t/>
              </a:r>
              <a:br>
                <a:rPr lang="ar-SA" sz="3000" b="1" dirty="0" smtClean="0">
                  <a:solidFill>
                    <a:schemeClr val="bg1"/>
                  </a:solidFill>
                  <a:latin typeface="Helvetica 55 Roman" pitchFamily="34" charset="0"/>
                </a:rPr>
              </a:br>
              <a:endParaRPr lang="en-IN" sz="3000" b="1" dirty="0">
                <a:solidFill>
                  <a:schemeClr val="bg1"/>
                </a:solidFill>
                <a:latin typeface="Helvetica 55 Roman" pitchFamily="34" charset="0"/>
              </a:endParaRPr>
            </a:p>
          </p:txBody>
        </p:sp>
      </p:grpSp>
      <p:pic>
        <p:nvPicPr>
          <p:cNvPr id="16" name="Picture 15" descr="shutterstock_164018978.jpg"/>
          <p:cNvPicPr>
            <a:picLocks noChangeAspect="1"/>
          </p:cNvPicPr>
          <p:nvPr/>
        </p:nvPicPr>
        <p:blipFill>
          <a:blip r:embed="rId2" cstate="print"/>
          <a:srcRect l="16250" r="17735"/>
          <a:stretch>
            <a:fillRect/>
          </a:stretch>
        </p:blipFill>
        <p:spPr>
          <a:xfrm>
            <a:off x="-540568" y="-732742"/>
            <a:ext cx="6264696" cy="7590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Subtitle 2"/>
          <p:cNvSpPr txBox="1">
            <a:spLocks/>
          </p:cNvSpPr>
          <p:nvPr/>
        </p:nvSpPr>
        <p:spPr>
          <a:xfrm rot="16200000">
            <a:off x="467544" y="1844824"/>
            <a:ext cx="4104456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Clr>
                <a:srgbClr val="EE3425"/>
              </a:buClr>
            </a:pPr>
            <a:r>
              <a:rPr lang="ar-SA" sz="5400" b="1" dirty="0" smtClean="0">
                <a:solidFill>
                  <a:schemeClr val="bg1"/>
                </a:solidFill>
                <a:latin typeface="Futura-Bold" pitchFamily="2" charset="0"/>
              </a:rPr>
              <a:t>النجاح</a:t>
            </a:r>
            <a:endParaRPr lang="en-IN" sz="5400" b="1" dirty="0">
              <a:solidFill>
                <a:schemeClr val="bg1"/>
              </a:solidFill>
              <a:latin typeface="Futura-Bold" pitchFamily="2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212976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39552" y="1519624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5400" b="1" dirty="0" smtClean="0">
                <a:solidFill>
                  <a:schemeClr val="bg1"/>
                </a:solidFill>
                <a:latin typeface="Helvetica 55 Roman" pitchFamily="34" charset="0"/>
              </a:rPr>
              <a:t>ادخل الأسم</a:t>
            </a:r>
            <a:endParaRPr lang="en-US" sz="54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pic>
        <p:nvPicPr>
          <p:cNvPr id="6" name="Picture 5" descr="im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3888" y="3645024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3594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/>
          <p:cNvSpPr txBox="1">
            <a:spLocks/>
          </p:cNvSpPr>
          <p:nvPr/>
        </p:nvSpPr>
        <p:spPr>
          <a:xfrm>
            <a:off x="602907" y="1573766"/>
            <a:ext cx="7776864" cy="4248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طريقة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المرآة الخلفية – ألقي نظرة الى الماضي :</a:t>
            </a:r>
          </a:p>
          <a:p>
            <a:pPr marL="288000"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ماذا حدث ؟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طريقة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الزجاج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الأمامي أي التطلع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إلى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المستقبل :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ماذا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قد يحدث؟</a:t>
            </a:r>
          </a:p>
          <a:p>
            <a:pPr marL="288000"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ماذا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يمكن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أن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يحدث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؟</a:t>
            </a:r>
          </a:p>
          <a:p>
            <a:pPr marL="288000"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ما ينبغي أن يحدث؟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89115" y="623350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sz="3500" b="1" dirty="0" smtClean="0">
                <a:solidFill>
                  <a:srgbClr val="163E6F"/>
                </a:solidFill>
                <a:latin typeface="Helvetica 65 Medium" pitchFamily="34" charset="0"/>
              </a:rPr>
              <a:t>     طرق </a:t>
            </a:r>
            <a:r>
              <a:rPr lang="ar-EG" sz="3500" b="1" dirty="0">
                <a:solidFill>
                  <a:srgbClr val="163E6F"/>
                </a:solidFill>
                <a:latin typeface="Helvetica 65 Medium" pitchFamily="34" charset="0"/>
              </a:rPr>
              <a:t>أنظمة التفكير </a:t>
            </a:r>
            <a:r>
              <a:rPr lang="ar-EG" sz="3500" b="1" dirty="0" smtClean="0">
                <a:solidFill>
                  <a:srgbClr val="163E6F"/>
                </a:solidFill>
                <a:latin typeface="Helvetica 65 Medium" pitchFamily="34" charset="0"/>
              </a:rPr>
              <a:t>في المستقبل                </a:t>
            </a:r>
            <a:endParaRPr lang="en-US" sz="3500" b="1" dirty="0">
              <a:solidFill>
                <a:srgbClr val="163E6F"/>
              </a:solidFill>
              <a:latin typeface="Helvetica 65 Medium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358153" y="1844824"/>
            <a:ext cx="80661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358153" y="3140968"/>
            <a:ext cx="80661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/>
          <p:cNvSpPr txBox="1">
            <a:spLocks/>
          </p:cNvSpPr>
          <p:nvPr/>
        </p:nvSpPr>
        <p:spPr>
          <a:xfrm>
            <a:off x="606706" y="1556792"/>
            <a:ext cx="7776864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بغض النظر عن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الحجم .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كن شخصا أستباقي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وليس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ذو رد فعل .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الأستباقية :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ضع خطط بالتفصيل .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أصنع خريطة الطريق الى المستقبل</a:t>
            </a:r>
          </a:p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رد الفعل :</a:t>
            </a:r>
          </a:p>
          <a:p>
            <a:pPr marL="465138" indent="26988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تتفاعل مع 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شيء حدث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بالفعل .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 smtClean="0">
                <a:solidFill>
                  <a:srgbClr val="163E6F"/>
                </a:solidFill>
                <a:latin typeface="Helvetica 65 Medium" pitchFamily="34" charset="0"/>
              </a:rPr>
              <a:t> </a:t>
            </a:r>
            <a:r>
              <a:rPr lang="ar-EG" sz="3500" b="1" dirty="0">
                <a:solidFill>
                  <a:srgbClr val="163E6F"/>
                </a:solidFill>
                <a:latin typeface="Helvetica 65 Medium" pitchFamily="34" charset="0"/>
              </a:rPr>
              <a:t>أهمية التخطيط</a:t>
            </a:r>
            <a:endParaRPr lang="en-US" sz="3500" b="1" dirty="0">
              <a:solidFill>
                <a:srgbClr val="163E6F"/>
              </a:solidFill>
              <a:latin typeface="Helvetica 65 Medium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500226" y="184482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494009" y="249289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494009" y="3068960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Flowchart: Connector 6"/>
          <p:cNvSpPr/>
          <p:nvPr/>
        </p:nvSpPr>
        <p:spPr>
          <a:xfrm>
            <a:off x="8494009" y="4869160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611560" y="1700808"/>
            <a:ext cx="7776864" cy="2592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لا يعتمد النجاح على عامل واحد فقط في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العمل التجاري .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تطورات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في النظام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بأكمله .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العمل بكفاءة بقدر المستطاع .</a:t>
            </a: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التغلب على المنافسة من خلال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كونك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أفضل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ومختلف 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065619"/>
            <a:ext cx="9144000" cy="893207"/>
          </a:xfrm>
          <a:prstGeom prst="rect">
            <a:avLst/>
          </a:prstGeom>
          <a:solidFill>
            <a:srgbClr val="EE34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5266000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ar-EG" sz="2600" b="1" dirty="0" smtClean="0">
                <a:solidFill>
                  <a:schemeClr val="bg1"/>
                </a:solidFill>
                <a:latin typeface="Helvetica 55 Roman" pitchFamily="34" charset="0"/>
              </a:rPr>
              <a:t>سؤال : كيف تبدأ ؟</a:t>
            </a:r>
            <a:endParaRPr lang="en-IN" sz="26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85698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2235200" algn="l"/>
              </a:tabLst>
            </a:pP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إجراءات عاجلة لتحقيق أعلى قدر ممكن من الربح   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604448" y="3850380"/>
            <a:ext cx="72008" cy="7378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604448" y="3230565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604448" y="263691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>
            <a:off x="8604448" y="197108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7584" y="1988840"/>
            <a:ext cx="3709327" cy="1904790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Rectangle 4"/>
          <p:cNvSpPr/>
          <p:nvPr/>
        </p:nvSpPr>
        <p:spPr>
          <a:xfrm>
            <a:off x="4536911" y="1988840"/>
            <a:ext cx="3709327" cy="1904790"/>
          </a:xfrm>
          <a:prstGeom prst="rect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ectangle 5"/>
          <p:cNvSpPr/>
          <p:nvPr/>
        </p:nvSpPr>
        <p:spPr>
          <a:xfrm>
            <a:off x="827584" y="3893630"/>
            <a:ext cx="3709327" cy="1904790"/>
          </a:xfrm>
          <a:prstGeom prst="rect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Rectangle 6"/>
          <p:cNvSpPr/>
          <p:nvPr/>
        </p:nvSpPr>
        <p:spPr>
          <a:xfrm>
            <a:off x="4536911" y="3893630"/>
            <a:ext cx="3709327" cy="1904790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/>
          <p:cNvSpPr/>
          <p:nvPr/>
        </p:nvSpPr>
        <p:spPr>
          <a:xfrm>
            <a:off x="1828291" y="2558059"/>
            <a:ext cx="17139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4000" dirty="0" smtClean="0">
                <a:solidFill>
                  <a:schemeClr val="bg1"/>
                </a:solidFill>
              </a:rPr>
              <a:t>نقاط القوة</a:t>
            </a:r>
            <a:endParaRPr lang="bg-BG" sz="4000" dirty="0">
              <a:solidFill>
                <a:schemeClr val="bg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 flipV="1">
            <a:off x="6228184" y="3861048"/>
            <a:ext cx="275693" cy="165416"/>
          </a:xfrm>
          <a:prstGeom prst="triangl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5400000" flipH="1" flipV="1">
            <a:off x="4368192" y="4712928"/>
            <a:ext cx="275693" cy="156109"/>
          </a:xfrm>
          <a:prstGeom prst="triangl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11" name="Isosceles Triangle 10"/>
          <p:cNvSpPr/>
          <p:nvPr/>
        </p:nvSpPr>
        <p:spPr>
          <a:xfrm rot="16200000" flipV="1">
            <a:off x="4440200" y="2840720"/>
            <a:ext cx="275693" cy="156109"/>
          </a:xfrm>
          <a:prstGeom prst="triangl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83968" y="3638179"/>
            <a:ext cx="499461" cy="499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/>
          <p:cNvSpPr/>
          <p:nvPr/>
        </p:nvSpPr>
        <p:spPr>
          <a:xfrm>
            <a:off x="5317884" y="2558059"/>
            <a:ext cx="22541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4000" dirty="0" smtClean="0">
                <a:solidFill>
                  <a:schemeClr val="bg1"/>
                </a:solidFill>
                <a:latin typeface="Helvetica 65 Medium" pitchFamily="34" charset="0"/>
              </a:rPr>
              <a:t>نقاط الضعف</a:t>
            </a:r>
            <a:endParaRPr lang="en-US" sz="4000" dirty="0">
              <a:solidFill>
                <a:schemeClr val="bg1"/>
              </a:solidFill>
              <a:latin typeface="Helvetica 65 Medium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42103" y="4430267"/>
            <a:ext cx="1486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4000" dirty="0" smtClean="0">
                <a:solidFill>
                  <a:schemeClr val="bg1"/>
                </a:solidFill>
                <a:latin typeface="Helvetica 65 Medium" pitchFamily="34" charset="0"/>
              </a:rPr>
              <a:t>الفرص</a:t>
            </a:r>
            <a:r>
              <a:rPr lang="en-US" sz="4000" dirty="0" smtClean="0">
                <a:solidFill>
                  <a:schemeClr val="bg1"/>
                </a:solidFill>
                <a:latin typeface="Helvetica 65 Medium" pitchFamily="34" charset="0"/>
              </a:rPr>
              <a:t> </a:t>
            </a:r>
            <a:endParaRPr lang="en-US" sz="4000" dirty="0">
              <a:solidFill>
                <a:schemeClr val="bg1"/>
              </a:solidFill>
              <a:latin typeface="Helvetica 65 Medium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12035" y="4430267"/>
            <a:ext cx="16658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EG" sz="4000" dirty="0" smtClean="0">
                <a:solidFill>
                  <a:schemeClr val="bg1"/>
                </a:solidFill>
                <a:latin typeface="Helvetica 65 Medium" pitchFamily="34" charset="0"/>
              </a:rPr>
              <a:t>التهديدات</a:t>
            </a:r>
            <a:endParaRPr lang="en-US" sz="4000" dirty="0">
              <a:solidFill>
                <a:schemeClr val="bg1"/>
              </a:solidFill>
              <a:latin typeface="Helvetica 65 Medium" pitchFamily="34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لتحليل المشاريع             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SWOT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أداة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/>
          <p:cNvSpPr txBox="1">
            <a:spLocks/>
          </p:cNvSpPr>
          <p:nvPr/>
        </p:nvSpPr>
        <p:spPr>
          <a:xfrm>
            <a:off x="755576" y="5949280"/>
            <a:ext cx="7776864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ar-EG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** لكل </a:t>
            </a:r>
            <a:r>
              <a:rPr lang="ar-EG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عمل له خواص في ما يتعلق بكل </a:t>
            </a:r>
            <a:r>
              <a:rPr lang="ar-EG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فئة **</a:t>
            </a:r>
            <a:endParaRPr lang="en-IN" sz="1800" i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ubtitle 2"/>
          <p:cNvSpPr txBox="1">
            <a:spLocks/>
          </p:cNvSpPr>
          <p:nvPr/>
        </p:nvSpPr>
        <p:spPr>
          <a:xfrm>
            <a:off x="611560" y="1556792"/>
            <a:ext cx="8064896" cy="3312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التقييم الذاتي النقدي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للعمل الخاص بك .</a:t>
            </a:r>
            <a:endParaRPr lang="en-US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العوامل الرئيسية التي يجب أن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يتم أخذها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في الأعتبارعند التخطيط للمستقبل .</a:t>
            </a:r>
            <a:endParaRPr lang="en-US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يتم تحديد مكان العمل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بناءاً على المنافسة . </a:t>
            </a:r>
            <a:endParaRPr lang="en-US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انشاء خطة استراتيجية .</a:t>
            </a:r>
            <a:endParaRPr lang="en-US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 لتحليل المشاريع              </a:t>
            </a:r>
            <a:r>
              <a:rPr lang="en-IN" sz="3500" b="1" dirty="0" smtClean="0">
                <a:solidFill>
                  <a:srgbClr val="163E6F"/>
                </a:solidFill>
                <a:latin typeface="Helvetica 55 Roman" pitchFamily="34" charset="0"/>
              </a:rPr>
              <a:t>SWOT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أداة </a:t>
            </a:r>
            <a:endParaRPr lang="en-IN" sz="35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759068" y="184482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764364" y="242088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771768" y="310496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>
            <a:off x="8759068" y="368102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utterstock_79764832.jpg"/>
          <p:cNvPicPr>
            <a:picLocks noChangeAspect="1"/>
          </p:cNvPicPr>
          <p:nvPr/>
        </p:nvPicPr>
        <p:blipFill>
          <a:blip r:embed="rId2" cstate="print"/>
          <a:srcRect l="5255" r="585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5328592"/>
            <a:ext cx="9144000" cy="1556792"/>
          </a:xfrm>
          <a:prstGeom prst="rect">
            <a:avLst/>
          </a:prstGeom>
          <a:solidFill>
            <a:srgbClr val="163E6F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6000" dirty="0"/>
              <a:t>الإدارة التشغيلية</a:t>
            </a:r>
            <a:endParaRPr lang="en-US" sz="6000" dirty="0"/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467544" y="5517232"/>
            <a:ext cx="8208912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5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8378</TotalTime>
  <Words>1052</Words>
  <Application>Microsoft Office PowerPoint</Application>
  <PresentationFormat>عرض على الشاشة (3:4)‏</PresentationFormat>
  <Paragraphs>218</Paragraphs>
  <Slides>36</Slides>
  <Notes>3</Notes>
  <HiddenSlides>0</HiddenSlides>
  <MMClips>0</MMClips>
  <ScaleCrop>false</ScaleCrop>
  <HeadingPairs>
    <vt:vector size="4" baseType="variant">
      <vt:variant>
        <vt:lpstr>سمة</vt:lpstr>
      </vt:variant>
      <vt:variant>
        <vt:i4>2</vt:i4>
      </vt:variant>
      <vt:variant>
        <vt:lpstr>عناوين الشرائح</vt:lpstr>
      </vt:variant>
      <vt:variant>
        <vt:i4>36</vt:i4>
      </vt:variant>
    </vt:vector>
  </HeadingPairs>
  <TitlesOfParts>
    <vt:vector size="38" baseType="lpstr">
      <vt:lpstr>Office Theme</vt:lpstr>
      <vt:lpstr>Custom Design</vt:lpstr>
      <vt:lpstr>الشريحة 1</vt:lpstr>
      <vt:lpstr>الشريحة 2</vt:lpstr>
      <vt:lpstr>الشريحة 3</vt:lpstr>
      <vt:lpstr>الشريحة 4</vt:lpstr>
      <vt:lpstr>الشريحة 5</vt:lpstr>
      <vt:lpstr>الشريحة 6</vt:lpstr>
      <vt:lpstr>الشريحة 7</vt:lpstr>
      <vt:lpstr>الشريحة 8</vt:lpstr>
      <vt:lpstr>الشريحة 9</vt:lpstr>
      <vt:lpstr>الشريحة 10</vt:lpstr>
      <vt:lpstr>الشريحة 11</vt:lpstr>
      <vt:lpstr>الشريحة 12</vt:lpstr>
      <vt:lpstr>الشريحة 13</vt:lpstr>
      <vt:lpstr>الشريحة 14</vt:lpstr>
      <vt:lpstr>الشريحة 15</vt:lpstr>
      <vt:lpstr>الشريحة 16</vt:lpstr>
      <vt:lpstr>الشريحة 17</vt:lpstr>
      <vt:lpstr>الشريحة 18</vt:lpstr>
      <vt:lpstr>الشريحة 19</vt:lpstr>
      <vt:lpstr>الشريحة 20</vt:lpstr>
      <vt:lpstr>الشريحة 21</vt:lpstr>
      <vt:lpstr>الشريحة 22</vt:lpstr>
      <vt:lpstr>الشريحة 23</vt:lpstr>
      <vt:lpstr>الشريحة 24</vt:lpstr>
      <vt:lpstr>الشريحة 25</vt:lpstr>
      <vt:lpstr>الشريحة 26</vt:lpstr>
      <vt:lpstr>الشريحة 27</vt:lpstr>
      <vt:lpstr>الشريحة 28</vt:lpstr>
      <vt:lpstr>الشريحة 29</vt:lpstr>
      <vt:lpstr>الشريحة 30</vt:lpstr>
      <vt:lpstr>الشريحة 31</vt:lpstr>
      <vt:lpstr>الشريحة 32</vt:lpstr>
      <vt:lpstr>الشريحة 33</vt:lpstr>
      <vt:lpstr>الشريحة 34</vt:lpstr>
      <vt:lpstr>الشريحة 35</vt:lpstr>
      <vt:lpstr>الشريحة 36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francis</dc:creator>
  <cp:lastModifiedBy>Marwa</cp:lastModifiedBy>
  <cp:revision>347</cp:revision>
  <cp:lastPrinted>2014-10-11T12:54:36Z</cp:lastPrinted>
  <dcterms:created xsi:type="dcterms:W3CDTF">2014-09-12T18:30:41Z</dcterms:created>
  <dcterms:modified xsi:type="dcterms:W3CDTF">2021-12-17T22:16:38Z</dcterms:modified>
</cp:coreProperties>
</file>